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2"/>
  </p:notesMasterIdLst>
  <p:sldIdLst>
    <p:sldId id="2145706147" r:id="rId2"/>
    <p:sldId id="2145706144" r:id="rId3"/>
    <p:sldId id="276" r:id="rId4"/>
    <p:sldId id="2145706154" r:id="rId5"/>
    <p:sldId id="2145706153" r:id="rId6"/>
    <p:sldId id="2145706145" r:id="rId7"/>
    <p:sldId id="2145706156" r:id="rId8"/>
    <p:sldId id="2145706161" r:id="rId9"/>
    <p:sldId id="2145706149" r:id="rId10"/>
    <p:sldId id="264" r:id="rId11"/>
    <p:sldId id="298" r:id="rId12"/>
    <p:sldId id="302" r:id="rId13"/>
    <p:sldId id="282" r:id="rId14"/>
    <p:sldId id="292" r:id="rId15"/>
    <p:sldId id="281" r:id="rId16"/>
    <p:sldId id="284" r:id="rId17"/>
    <p:sldId id="286" r:id="rId18"/>
    <p:sldId id="300" r:id="rId19"/>
    <p:sldId id="294" r:id="rId20"/>
    <p:sldId id="291" r:id="rId21"/>
    <p:sldId id="2145706158" r:id="rId22"/>
    <p:sldId id="258" r:id="rId23"/>
    <p:sldId id="2145706159" r:id="rId24"/>
    <p:sldId id="2145706160" r:id="rId25"/>
    <p:sldId id="290" r:id="rId26"/>
    <p:sldId id="2145706141" r:id="rId27"/>
    <p:sldId id="2145706151" r:id="rId28"/>
    <p:sldId id="2145706163" r:id="rId29"/>
    <p:sldId id="2145706162" r:id="rId30"/>
    <p:sldId id="214570616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6359A8-3643-F448-B994-9930769F99B1}">
          <p14:sldIdLst>
            <p14:sldId id="2145706147"/>
            <p14:sldId id="2145706144"/>
            <p14:sldId id="276"/>
            <p14:sldId id="2145706154"/>
            <p14:sldId id="2145706153"/>
            <p14:sldId id="2145706145"/>
            <p14:sldId id="2145706156"/>
            <p14:sldId id="2145706161"/>
            <p14:sldId id="2145706149"/>
            <p14:sldId id="264"/>
            <p14:sldId id="298"/>
            <p14:sldId id="302"/>
            <p14:sldId id="282"/>
            <p14:sldId id="292"/>
            <p14:sldId id="281"/>
            <p14:sldId id="284"/>
            <p14:sldId id="286"/>
            <p14:sldId id="300"/>
            <p14:sldId id="294"/>
            <p14:sldId id="291"/>
            <p14:sldId id="2145706158"/>
            <p14:sldId id="258"/>
            <p14:sldId id="2145706159"/>
            <p14:sldId id="2145706160"/>
            <p14:sldId id="290"/>
            <p14:sldId id="2145706141"/>
            <p14:sldId id="2145706151"/>
            <p14:sldId id="2145706163"/>
            <p14:sldId id="2145706162"/>
            <p14:sldId id="2145706164"/>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C89064-EFD7-4667-3441-55449DDDA6DC}" name="Dyah Hapsari Fajarini" initials="" userId="S::z5453796@ad.unsw.edu.au::406b1ae6-cd42-48c6-a6ce-0c10b35e963f" providerId="AD"/>
  <p188:author id="{720A5E91-CA0E-A547-859F-33140CDF8C1E}" name="Rena Mu" initials="RM" userId="S::z5527375@ad.unsw.edu.au::e5b244f2-3e1f-4c1d-90b6-f450ef19a015" providerId="AD"/>
  <p188:author id="{F71756BE-5293-4FC3-A365-D54834C4694F}" name="Hima Rohini Mallina" initials="HM" userId="S::z5450851@ad.unsw.edu.au::a3ecf949-75c3-4395-a49e-650fcc053e31" providerId="AD"/>
  <p188:author id="{2F6FEADC-A0F7-2418-F666-958C4749FD75}" name="Jiayu Xu" initials="JX" userId="S::z5364766@ad.unsw.edu.au::df6ea1f1-618a-4853-8f16-93fe5e46be31" providerId="AD"/>
  <p188:author id="{F6D5F9F5-560B-22D7-12C7-407A4A95A2DB}" name="Carlos Perez Bucio" initials="" userId="S::z5515223@ad.unsw.edu.au::d00d7222-85f5-41fc-8e9e-a8479abafef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CD838"/>
    <a:srgbClr val="F9CCAD"/>
    <a:srgbClr val="000000"/>
    <a:srgbClr val="D45131"/>
    <a:srgbClr val="FCDD4E"/>
    <a:srgbClr val="74B443"/>
    <a:srgbClr val="EDEDED"/>
    <a:srgbClr val="FBCE00"/>
    <a:srgbClr val="FFDC00"/>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318D9A-1B72-D14C-8FA4-2015B770CE8D}" v="10" dt="2024-04-18T07:28:39.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9"/>
    <p:restoredTop sz="80501"/>
  </p:normalViewPr>
  <p:slideViewPr>
    <p:cSldViewPr snapToGrid="0">
      <p:cViewPr varScale="1">
        <p:scale>
          <a:sx n="75" d="100"/>
          <a:sy n="75" d="100"/>
        </p:scale>
        <p:origin x="1496" y="184"/>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6A0BE-0083-2E4F-B0DA-5B96C1AE7CDC}" type="datetimeFigureOut">
              <a:rPr lang="en-AU" smtClean="0"/>
              <a:t>28/3/2025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E8B2C-EA1E-3B4E-9C1F-430434AD6FDE}" type="slidenum">
              <a:rPr lang="en-AU" smtClean="0"/>
              <a:t>‹#›</a:t>
            </a:fld>
            <a:endParaRPr lang="en-AU"/>
          </a:p>
        </p:txBody>
      </p:sp>
    </p:spTree>
    <p:extLst>
      <p:ext uri="{BB962C8B-B14F-4D97-AF65-F5344CB8AC3E}">
        <p14:creationId xmlns:p14="http://schemas.microsoft.com/office/powerpoint/2010/main" val="2505434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2E8B2C-EA1E-3B4E-9C1F-430434AD6FDE}" type="slidenum">
              <a:rPr lang="en-AU" smtClean="0"/>
              <a:t>1</a:t>
            </a:fld>
            <a:endParaRPr lang="en-AU"/>
          </a:p>
        </p:txBody>
      </p:sp>
    </p:spTree>
    <p:extLst>
      <p:ext uri="{BB962C8B-B14F-4D97-AF65-F5344CB8AC3E}">
        <p14:creationId xmlns:p14="http://schemas.microsoft.com/office/powerpoint/2010/main" val="3548985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E8B2C-EA1E-3B4E-9C1F-430434AD6FDE}" type="slidenum">
              <a:rPr lang="en-AU" smtClean="0"/>
              <a:t>18</a:t>
            </a:fld>
            <a:endParaRPr lang="en-AU"/>
          </a:p>
        </p:txBody>
      </p:sp>
    </p:spTree>
    <p:extLst>
      <p:ext uri="{BB962C8B-B14F-4D97-AF65-F5344CB8AC3E}">
        <p14:creationId xmlns:p14="http://schemas.microsoft.com/office/powerpoint/2010/main" val="321771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E8B2C-EA1E-3B4E-9C1F-430434AD6FDE}" type="slidenum">
              <a:rPr lang="en-AU" smtClean="0"/>
              <a:t>19</a:t>
            </a:fld>
            <a:endParaRPr lang="en-AU"/>
          </a:p>
        </p:txBody>
      </p:sp>
    </p:spTree>
    <p:extLst>
      <p:ext uri="{BB962C8B-B14F-4D97-AF65-F5344CB8AC3E}">
        <p14:creationId xmlns:p14="http://schemas.microsoft.com/office/powerpoint/2010/main" val="2149834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E8B2C-EA1E-3B4E-9C1F-430434AD6FDE}" type="slidenum">
              <a:rPr lang="en-AU" smtClean="0"/>
              <a:t>20</a:t>
            </a:fld>
            <a:endParaRPr lang="en-AU"/>
          </a:p>
        </p:txBody>
      </p:sp>
    </p:spTree>
    <p:extLst>
      <p:ext uri="{BB962C8B-B14F-4D97-AF65-F5344CB8AC3E}">
        <p14:creationId xmlns:p14="http://schemas.microsoft.com/office/powerpoint/2010/main" val="687732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E8B2C-EA1E-3B4E-9C1F-430434AD6FDE}" type="slidenum">
              <a:rPr lang="en-AU" smtClean="0"/>
              <a:t>21</a:t>
            </a:fld>
            <a:endParaRPr lang="en-AU"/>
          </a:p>
        </p:txBody>
      </p:sp>
    </p:spTree>
    <p:extLst>
      <p:ext uri="{BB962C8B-B14F-4D97-AF65-F5344CB8AC3E}">
        <p14:creationId xmlns:p14="http://schemas.microsoft.com/office/powerpoint/2010/main" val="4264324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8B2E8B2C-EA1E-3B4E-9C1F-430434AD6FDE}" type="slidenum">
              <a:rPr lang="en-AU" smtClean="0"/>
              <a:t>22</a:t>
            </a:fld>
            <a:endParaRPr lang="en-AU"/>
          </a:p>
        </p:txBody>
      </p:sp>
    </p:spTree>
    <p:extLst>
      <p:ext uri="{BB962C8B-B14F-4D97-AF65-F5344CB8AC3E}">
        <p14:creationId xmlns:p14="http://schemas.microsoft.com/office/powerpoint/2010/main" val="2651040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E8B2C-EA1E-3B4E-9C1F-430434AD6FDE}" type="slidenum">
              <a:rPr lang="en-AU" smtClean="0"/>
              <a:t>26</a:t>
            </a:fld>
            <a:endParaRPr lang="en-AU"/>
          </a:p>
        </p:txBody>
      </p:sp>
    </p:spTree>
    <p:extLst>
      <p:ext uri="{BB962C8B-B14F-4D97-AF65-F5344CB8AC3E}">
        <p14:creationId xmlns:p14="http://schemas.microsoft.com/office/powerpoint/2010/main" val="1550359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E8B2C-EA1E-3B4E-9C1F-430434AD6FDE}" type="slidenum">
              <a:rPr lang="en-AU" smtClean="0"/>
              <a:t>27</a:t>
            </a:fld>
            <a:endParaRPr lang="en-AU"/>
          </a:p>
        </p:txBody>
      </p:sp>
    </p:spTree>
    <p:extLst>
      <p:ext uri="{BB962C8B-B14F-4D97-AF65-F5344CB8AC3E}">
        <p14:creationId xmlns:p14="http://schemas.microsoft.com/office/powerpoint/2010/main" val="2933454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E8B2C-EA1E-3B4E-9C1F-430434AD6FDE}" type="slidenum">
              <a:rPr lang="en-AU" smtClean="0"/>
              <a:t>29</a:t>
            </a:fld>
            <a:endParaRPr lang="en-AU"/>
          </a:p>
        </p:txBody>
      </p:sp>
    </p:spTree>
    <p:extLst>
      <p:ext uri="{BB962C8B-B14F-4D97-AF65-F5344CB8AC3E}">
        <p14:creationId xmlns:p14="http://schemas.microsoft.com/office/powerpoint/2010/main" val="159332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E8B2C-EA1E-3B4E-9C1F-430434AD6FDE}" type="slidenum">
              <a:rPr lang="en-AU" smtClean="0"/>
              <a:t>6</a:t>
            </a:fld>
            <a:endParaRPr lang="en-AU"/>
          </a:p>
        </p:txBody>
      </p:sp>
    </p:spTree>
    <p:extLst>
      <p:ext uri="{BB962C8B-B14F-4D97-AF65-F5344CB8AC3E}">
        <p14:creationId xmlns:p14="http://schemas.microsoft.com/office/powerpoint/2010/main" val="33773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E8B2C-EA1E-3B4E-9C1F-430434AD6FDE}" type="slidenum">
              <a:rPr lang="en-AU" smtClean="0"/>
              <a:t>7</a:t>
            </a:fld>
            <a:endParaRPr lang="en-AU"/>
          </a:p>
        </p:txBody>
      </p:sp>
    </p:spTree>
    <p:extLst>
      <p:ext uri="{BB962C8B-B14F-4D97-AF65-F5344CB8AC3E}">
        <p14:creationId xmlns:p14="http://schemas.microsoft.com/office/powerpoint/2010/main" val="1104669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2E8B2C-EA1E-3B4E-9C1F-430434AD6FDE}" type="slidenum">
              <a:rPr lang="en-AU" smtClean="0"/>
              <a:t>10</a:t>
            </a:fld>
            <a:endParaRPr lang="en-AU"/>
          </a:p>
        </p:txBody>
      </p:sp>
    </p:spTree>
    <p:extLst>
      <p:ext uri="{BB962C8B-B14F-4D97-AF65-F5344CB8AC3E}">
        <p14:creationId xmlns:p14="http://schemas.microsoft.com/office/powerpoint/2010/main" val="1511599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E8B2C-EA1E-3B4E-9C1F-430434AD6FDE}" type="slidenum">
              <a:rPr lang="en-AU" smtClean="0"/>
              <a:t>12</a:t>
            </a:fld>
            <a:endParaRPr lang="en-AU"/>
          </a:p>
        </p:txBody>
      </p:sp>
    </p:spTree>
    <p:extLst>
      <p:ext uri="{BB962C8B-B14F-4D97-AF65-F5344CB8AC3E}">
        <p14:creationId xmlns:p14="http://schemas.microsoft.com/office/powerpoint/2010/main" val="313928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2E8B2C-EA1E-3B4E-9C1F-430434AD6FDE}" type="slidenum">
              <a:rPr lang="en-AU" smtClean="0"/>
              <a:t>14</a:t>
            </a:fld>
            <a:endParaRPr lang="en-AU"/>
          </a:p>
        </p:txBody>
      </p:sp>
    </p:spTree>
    <p:extLst>
      <p:ext uri="{BB962C8B-B14F-4D97-AF65-F5344CB8AC3E}">
        <p14:creationId xmlns:p14="http://schemas.microsoft.com/office/powerpoint/2010/main" val="2219878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E8B2C-EA1E-3B4E-9C1F-430434AD6FDE}" type="slidenum">
              <a:rPr lang="en-AU" smtClean="0"/>
              <a:t>15</a:t>
            </a:fld>
            <a:endParaRPr lang="en-AU"/>
          </a:p>
        </p:txBody>
      </p:sp>
    </p:spTree>
    <p:extLst>
      <p:ext uri="{BB962C8B-B14F-4D97-AF65-F5344CB8AC3E}">
        <p14:creationId xmlns:p14="http://schemas.microsoft.com/office/powerpoint/2010/main" val="213398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2E8B2C-EA1E-3B4E-9C1F-430434AD6FDE}" type="slidenum">
              <a:rPr lang="en-AU" smtClean="0"/>
              <a:t>16</a:t>
            </a:fld>
            <a:endParaRPr lang="en-AU"/>
          </a:p>
        </p:txBody>
      </p:sp>
    </p:spTree>
    <p:extLst>
      <p:ext uri="{BB962C8B-B14F-4D97-AF65-F5344CB8AC3E}">
        <p14:creationId xmlns:p14="http://schemas.microsoft.com/office/powerpoint/2010/main" val="4241298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2E8B2C-EA1E-3B4E-9C1F-430434AD6FDE}" type="slidenum">
              <a:rPr lang="en-AU" smtClean="0"/>
              <a:t>17</a:t>
            </a:fld>
            <a:endParaRPr lang="en-AU"/>
          </a:p>
        </p:txBody>
      </p:sp>
    </p:spTree>
    <p:extLst>
      <p:ext uri="{BB962C8B-B14F-4D97-AF65-F5344CB8AC3E}">
        <p14:creationId xmlns:p14="http://schemas.microsoft.com/office/powerpoint/2010/main" val="245982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19FD451A-F432-6D42-A1B6-72563FD43DEF}" type="datetimeFigureOut">
              <a:rPr lang="en-US" smtClean="0"/>
              <a:t>3/28/25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BD0FA-2376-2A45-B7E6-4CBE278C01C0}" type="slidenum">
              <a:rPr lang="en-US" smtClean="0"/>
              <a:t>‹#›</a:t>
            </a:fld>
            <a:endParaRPr lang="en-US"/>
          </a:p>
        </p:txBody>
      </p:sp>
    </p:spTree>
    <p:extLst>
      <p:ext uri="{BB962C8B-B14F-4D97-AF65-F5344CB8AC3E}">
        <p14:creationId xmlns:p14="http://schemas.microsoft.com/office/powerpoint/2010/main" val="3403263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9FD451A-F432-6D42-A1B6-72563FD43DEF}" type="datetimeFigureOut">
              <a:rPr lang="en-US" smtClean="0"/>
              <a:t>3/28/25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BD0FA-2376-2A45-B7E6-4CBE278C01C0}" type="slidenum">
              <a:rPr lang="en-US" smtClean="0"/>
              <a:t>‹#›</a:t>
            </a:fld>
            <a:endParaRPr lang="en-US"/>
          </a:p>
        </p:txBody>
      </p:sp>
    </p:spTree>
    <p:extLst>
      <p:ext uri="{BB962C8B-B14F-4D97-AF65-F5344CB8AC3E}">
        <p14:creationId xmlns:p14="http://schemas.microsoft.com/office/powerpoint/2010/main" val="47405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9FD451A-F432-6D42-A1B6-72563FD43DEF}" type="datetimeFigureOut">
              <a:rPr lang="en-US" smtClean="0"/>
              <a:t>3/28/25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BD0FA-2376-2A45-B7E6-4CBE278C01C0}" type="slidenum">
              <a:rPr lang="en-US" smtClean="0"/>
              <a:t>‹#›</a:t>
            </a:fld>
            <a:endParaRPr lang="en-US"/>
          </a:p>
        </p:txBody>
      </p:sp>
    </p:spTree>
    <p:extLst>
      <p:ext uri="{BB962C8B-B14F-4D97-AF65-F5344CB8AC3E}">
        <p14:creationId xmlns:p14="http://schemas.microsoft.com/office/powerpoint/2010/main" val="6240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9FD451A-F432-6D42-A1B6-72563FD43DEF}" type="datetimeFigureOut">
              <a:rPr lang="en-US" smtClean="0"/>
              <a:t>3/28/25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BD0FA-2376-2A45-B7E6-4CBE278C01C0}" type="slidenum">
              <a:rPr lang="en-US" smtClean="0"/>
              <a:t>‹#›</a:t>
            </a:fld>
            <a:endParaRPr lang="en-US"/>
          </a:p>
        </p:txBody>
      </p:sp>
    </p:spTree>
    <p:extLst>
      <p:ext uri="{BB962C8B-B14F-4D97-AF65-F5344CB8AC3E}">
        <p14:creationId xmlns:p14="http://schemas.microsoft.com/office/powerpoint/2010/main" val="47773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9FD451A-F432-6D42-A1B6-72563FD43DEF}" type="datetimeFigureOut">
              <a:rPr lang="en-US" smtClean="0"/>
              <a:t>3/28/25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2BD0FA-2376-2A45-B7E6-4CBE278C01C0}" type="slidenum">
              <a:rPr lang="en-US" smtClean="0"/>
              <a:t>‹#›</a:t>
            </a:fld>
            <a:endParaRPr lang="en-US"/>
          </a:p>
        </p:txBody>
      </p:sp>
    </p:spTree>
    <p:extLst>
      <p:ext uri="{BB962C8B-B14F-4D97-AF65-F5344CB8AC3E}">
        <p14:creationId xmlns:p14="http://schemas.microsoft.com/office/powerpoint/2010/main" val="130137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19FD451A-F432-6D42-A1B6-72563FD43DEF}" type="datetimeFigureOut">
              <a:rPr lang="en-US" smtClean="0"/>
              <a:t>3/28/25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2BD0FA-2376-2A45-B7E6-4CBE278C01C0}" type="slidenum">
              <a:rPr lang="en-US" smtClean="0"/>
              <a:t>‹#›</a:t>
            </a:fld>
            <a:endParaRPr lang="en-US"/>
          </a:p>
        </p:txBody>
      </p:sp>
    </p:spTree>
    <p:extLst>
      <p:ext uri="{BB962C8B-B14F-4D97-AF65-F5344CB8AC3E}">
        <p14:creationId xmlns:p14="http://schemas.microsoft.com/office/powerpoint/2010/main" val="1105944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19FD451A-F432-6D42-A1B6-72563FD43DEF}" type="datetimeFigureOut">
              <a:rPr lang="en-US" smtClean="0"/>
              <a:t>3/28/25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2BD0FA-2376-2A45-B7E6-4CBE278C01C0}" type="slidenum">
              <a:rPr lang="en-US" smtClean="0"/>
              <a:t>‹#›</a:t>
            </a:fld>
            <a:endParaRPr lang="en-US"/>
          </a:p>
        </p:txBody>
      </p:sp>
    </p:spTree>
    <p:extLst>
      <p:ext uri="{BB962C8B-B14F-4D97-AF65-F5344CB8AC3E}">
        <p14:creationId xmlns:p14="http://schemas.microsoft.com/office/powerpoint/2010/main" val="635038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9FD451A-F432-6D42-A1B6-72563FD43DEF}" type="datetimeFigureOut">
              <a:rPr lang="en-US" smtClean="0"/>
              <a:t>3/28/25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2BD0FA-2376-2A45-B7E6-4CBE278C01C0}" type="slidenum">
              <a:rPr lang="en-US" smtClean="0"/>
              <a:t>‹#›</a:t>
            </a:fld>
            <a:endParaRPr lang="en-US"/>
          </a:p>
        </p:txBody>
      </p:sp>
    </p:spTree>
    <p:extLst>
      <p:ext uri="{BB962C8B-B14F-4D97-AF65-F5344CB8AC3E}">
        <p14:creationId xmlns:p14="http://schemas.microsoft.com/office/powerpoint/2010/main" val="3701042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D451A-F432-6D42-A1B6-72563FD43DEF}" type="datetimeFigureOut">
              <a:rPr lang="en-US" smtClean="0"/>
              <a:t>3/28/25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2BD0FA-2376-2A45-B7E6-4CBE278C01C0}" type="slidenum">
              <a:rPr lang="en-US" smtClean="0"/>
              <a:t>‹#›</a:t>
            </a:fld>
            <a:endParaRPr lang="en-US"/>
          </a:p>
        </p:txBody>
      </p:sp>
    </p:spTree>
    <p:extLst>
      <p:ext uri="{BB962C8B-B14F-4D97-AF65-F5344CB8AC3E}">
        <p14:creationId xmlns:p14="http://schemas.microsoft.com/office/powerpoint/2010/main" val="254304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9FD451A-F432-6D42-A1B6-72563FD43DEF}" type="datetimeFigureOut">
              <a:rPr lang="en-US" smtClean="0"/>
              <a:t>3/28/25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2BD0FA-2376-2A45-B7E6-4CBE278C01C0}" type="slidenum">
              <a:rPr lang="en-US" smtClean="0"/>
              <a:t>‹#›</a:t>
            </a:fld>
            <a:endParaRPr lang="en-US"/>
          </a:p>
        </p:txBody>
      </p:sp>
    </p:spTree>
    <p:extLst>
      <p:ext uri="{BB962C8B-B14F-4D97-AF65-F5344CB8AC3E}">
        <p14:creationId xmlns:p14="http://schemas.microsoft.com/office/powerpoint/2010/main" val="1844513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9FD451A-F432-6D42-A1B6-72563FD43DEF}" type="datetimeFigureOut">
              <a:rPr lang="en-US" smtClean="0"/>
              <a:t>3/28/25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2BD0FA-2376-2A45-B7E6-4CBE278C01C0}" type="slidenum">
              <a:rPr lang="en-US" smtClean="0"/>
              <a:t>‹#›</a:t>
            </a:fld>
            <a:endParaRPr lang="en-US"/>
          </a:p>
        </p:txBody>
      </p:sp>
    </p:spTree>
    <p:extLst>
      <p:ext uri="{BB962C8B-B14F-4D97-AF65-F5344CB8AC3E}">
        <p14:creationId xmlns:p14="http://schemas.microsoft.com/office/powerpoint/2010/main" val="299256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D451A-F432-6D42-A1B6-72563FD43DEF}" type="datetimeFigureOut">
              <a:rPr lang="en-US" smtClean="0"/>
              <a:t>3/28/25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BD0FA-2376-2A45-B7E6-4CBE278C01C0}" type="slidenum">
              <a:rPr lang="en-US" smtClean="0"/>
              <a:t>‹#›</a:t>
            </a:fld>
            <a:endParaRPr lang="en-US"/>
          </a:p>
        </p:txBody>
      </p:sp>
    </p:spTree>
    <p:extLst>
      <p:ext uri="{BB962C8B-B14F-4D97-AF65-F5344CB8AC3E}">
        <p14:creationId xmlns:p14="http://schemas.microsoft.com/office/powerpoint/2010/main" val="9320634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student.unsw.edu.au/accommodation/location" TargetMode="External"/><Relationship Id="rId3" Type="http://schemas.openxmlformats.org/officeDocument/2006/relationships/hyperlink" Target="https://www.facs.nsw.gov.au/download?file=854189" TargetMode="External"/><Relationship Id="rId7" Type="http://schemas.openxmlformats.org/officeDocument/2006/relationships/hyperlink" Target="https://www.proptrack.com.au/wp-content/uploads/2024/03/PropTrack-Rental-Affordability-Report-2024.pdf" TargetMode="External"/><Relationship Id="rId2" Type="http://schemas.openxmlformats.org/officeDocument/2006/relationships/hyperlink" Target="https://areasearch.com.au/incolour/supermarkets" TargetMode="External"/><Relationship Id="rId1" Type="http://schemas.openxmlformats.org/officeDocument/2006/relationships/slideLayout" Target="../slideLayouts/slideLayout2.xml"/><Relationship Id="rId6" Type="http://schemas.openxmlformats.org/officeDocument/2006/relationships/hyperlink" Target="https://www.matthewproctor.com/full_australian_postcodes_NSW" TargetMode="External"/><Relationship Id="rId5" Type="http://schemas.openxmlformats.org/officeDocument/2006/relationships/hyperlink" Target="https://www.openai.com/chatgpt" TargetMode="External"/><Relationship Id="rId4" Type="http://schemas.openxmlformats.org/officeDocument/2006/relationships/hyperlink" Target="https://opendata.transport.nsw.gov.au/dataset/opal-fares/resource/08722006-fcc6-4398-9549-b16f9529090f" TargetMode="External"/><Relationship Id="rId9" Type="http://schemas.openxmlformats.org/officeDocument/2006/relationships/hyperlink" Target="https://housingpolicytoolkit.oecd.org/www/CountryFiches/housing-policy-Australia.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262AF2B-4C06-E95D-B671-BDD4F9C69DED}"/>
              </a:ext>
            </a:extLst>
          </p:cNvPr>
          <p:cNvPicPr>
            <a:picLocks noChangeAspect="1"/>
          </p:cNvPicPr>
          <p:nvPr/>
        </p:nvPicPr>
        <p:blipFill>
          <a:blip r:embed="rId3"/>
          <a:stretch>
            <a:fillRect/>
          </a:stretch>
        </p:blipFill>
        <p:spPr>
          <a:xfrm>
            <a:off x="0" y="1"/>
            <a:ext cx="10498171" cy="6858000"/>
          </a:xfrm>
          <a:prstGeom prst="rect">
            <a:avLst/>
          </a:prstGeom>
        </p:spPr>
      </p:pic>
      <p:sp>
        <p:nvSpPr>
          <p:cNvPr id="20" name="Rectangle 19">
            <a:extLst>
              <a:ext uri="{FF2B5EF4-FFF2-40B4-BE49-F238E27FC236}">
                <a16:creationId xmlns:a16="http://schemas.microsoft.com/office/drawing/2014/main" id="{7E569111-F583-3681-6EF2-0856B72FEE7D}"/>
              </a:ext>
            </a:extLst>
          </p:cNvPr>
          <p:cNvSpPr/>
          <p:nvPr/>
        </p:nvSpPr>
        <p:spPr>
          <a:xfrm>
            <a:off x="4131257" y="2011870"/>
            <a:ext cx="6331047" cy="22306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descr="A logo with a lion and cross&#10;&#10;Description automatically generated">
            <a:extLst>
              <a:ext uri="{FF2B5EF4-FFF2-40B4-BE49-F238E27FC236}">
                <a16:creationId xmlns:a16="http://schemas.microsoft.com/office/drawing/2014/main" id="{EFD12D13-D50E-AD3B-23D0-BC255E21B7FB}"/>
              </a:ext>
            </a:extLst>
          </p:cNvPr>
          <p:cNvPicPr>
            <a:picLocks noChangeAspect="1"/>
          </p:cNvPicPr>
          <p:nvPr/>
        </p:nvPicPr>
        <p:blipFill>
          <a:blip r:embed="rId4"/>
          <a:stretch>
            <a:fillRect/>
          </a:stretch>
        </p:blipFill>
        <p:spPr>
          <a:xfrm>
            <a:off x="10755812" y="5478936"/>
            <a:ext cx="1091293" cy="1156442"/>
          </a:xfrm>
          <a:prstGeom prst="rect">
            <a:avLst/>
          </a:prstGeom>
        </p:spPr>
      </p:pic>
      <p:sp>
        <p:nvSpPr>
          <p:cNvPr id="15" name="TextBox 14">
            <a:extLst>
              <a:ext uri="{FF2B5EF4-FFF2-40B4-BE49-F238E27FC236}">
                <a16:creationId xmlns:a16="http://schemas.microsoft.com/office/drawing/2014/main" id="{C0E7462E-1A53-BE2C-C24D-8160285E6E26}"/>
              </a:ext>
            </a:extLst>
          </p:cNvPr>
          <p:cNvSpPr txBox="1"/>
          <p:nvPr/>
        </p:nvSpPr>
        <p:spPr>
          <a:xfrm>
            <a:off x="7250131" y="5838860"/>
            <a:ext cx="3174409" cy="830997"/>
          </a:xfrm>
          <a:prstGeom prst="rect">
            <a:avLst/>
          </a:prstGeom>
          <a:solidFill>
            <a:schemeClr val="bg1"/>
          </a:solidFill>
        </p:spPr>
        <p:txBody>
          <a:bodyPr wrap="square" lIns="91440" tIns="45720" rIns="91440" bIns="45720" rtlCol="0" anchor="t">
            <a:spAutoFit/>
          </a:bodyPr>
          <a:lstStyle/>
          <a:p>
            <a:pPr algn="ctr"/>
            <a:r>
              <a:rPr lang="en-US" sz="1600" dirty="0"/>
              <a:t>Presented By</a:t>
            </a:r>
          </a:p>
          <a:p>
            <a:pPr algn="ctr"/>
            <a:r>
              <a:rPr lang="en-US" sz="1600" dirty="0" err="1"/>
              <a:t>Hima</a:t>
            </a:r>
            <a:r>
              <a:rPr lang="en-US" sz="1600" dirty="0"/>
              <a:t> Rohini </a:t>
            </a:r>
            <a:r>
              <a:rPr lang="en-US" sz="1600" dirty="0" err="1"/>
              <a:t>Mallina</a:t>
            </a:r>
            <a:endParaRPr lang="en-US" sz="1600" dirty="0">
              <a:ea typeface="Calibri"/>
              <a:cs typeface="Calibri"/>
            </a:endParaRPr>
          </a:p>
          <a:p>
            <a:pPr algn="ctr"/>
            <a:endParaRPr lang="en-US" sz="1600" dirty="0">
              <a:ea typeface="Calibri"/>
              <a:cs typeface="Calibri"/>
            </a:endParaRPr>
          </a:p>
        </p:txBody>
      </p:sp>
      <p:sp>
        <p:nvSpPr>
          <p:cNvPr id="10" name="TextBox 10"/>
          <p:cNvSpPr txBox="1"/>
          <p:nvPr/>
        </p:nvSpPr>
        <p:spPr>
          <a:xfrm>
            <a:off x="3853464" y="2170117"/>
            <a:ext cx="6351367" cy="9848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r"/>
            <a:r>
              <a:rPr lang="en-US" sz="3200" b="1" i="1" dirty="0">
                <a:solidFill>
                  <a:srgbClr val="000000"/>
                </a:solidFill>
                <a:highlight>
                  <a:srgbClr val="FFFFFF"/>
                </a:highlight>
                <a:ea typeface="+mn-lt"/>
                <a:cs typeface="+mn-lt"/>
              </a:rPr>
              <a:t>Finding Home: An Analysis of Sydney's Rental Market </a:t>
            </a:r>
            <a:endParaRPr lang="en-US" sz="3200" b="1" i="1" dirty="0">
              <a:solidFill>
                <a:srgbClr val="000000"/>
              </a:solidFill>
              <a:highlight>
                <a:srgbClr val="FFFFFF"/>
              </a:highlight>
              <a:latin typeface="Calibri"/>
              <a:ea typeface="Calibri"/>
              <a:cs typeface="Calibri"/>
            </a:endParaRPr>
          </a:p>
        </p:txBody>
      </p:sp>
      <p:sp>
        <p:nvSpPr>
          <p:cNvPr id="14" name="TextBox 14"/>
          <p:cNvSpPr txBox="1"/>
          <p:nvPr/>
        </p:nvSpPr>
        <p:spPr>
          <a:xfrm>
            <a:off x="4466595" y="3428457"/>
            <a:ext cx="5733714" cy="53450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2000" i="1" dirty="0">
                <a:solidFill>
                  <a:srgbClr val="000000"/>
                </a:solidFill>
                <a:highlight>
                  <a:srgbClr val="FFFFFF"/>
                </a:highlight>
                <a:latin typeface="Calibri"/>
                <a:ea typeface="Calibri"/>
                <a:cs typeface="Calibri"/>
              </a:rPr>
              <a:t>Providing recommendations for UNSW Students</a:t>
            </a:r>
            <a:endParaRPr lang="en-US" sz="2000" dirty="0">
              <a:solidFill>
                <a:srgbClr val="000000"/>
              </a:solidFill>
              <a:latin typeface="Calibri"/>
              <a:ea typeface="Calibri"/>
              <a:cs typeface="Calibri"/>
            </a:endParaRPr>
          </a:p>
          <a:p>
            <a:pPr algn="ctr">
              <a:lnSpc>
                <a:spcPts val="1866"/>
              </a:lnSpc>
            </a:pPr>
            <a:endParaRPr lang="en-US" sz="1300" dirty="0">
              <a:solidFill>
                <a:srgbClr val="000000"/>
              </a:solidFill>
              <a:latin typeface="Aileron"/>
            </a:endParaRPr>
          </a:p>
        </p:txBody>
      </p:sp>
      <p:grpSp>
        <p:nvGrpSpPr>
          <p:cNvPr id="21" name="Group 4">
            <a:extLst>
              <a:ext uri="{FF2B5EF4-FFF2-40B4-BE49-F238E27FC236}">
                <a16:creationId xmlns:a16="http://schemas.microsoft.com/office/drawing/2014/main" id="{42C419D8-43A9-8BC0-71B5-DF7C81D3D960}"/>
              </a:ext>
            </a:extLst>
          </p:cNvPr>
          <p:cNvGrpSpPr/>
          <p:nvPr/>
        </p:nvGrpSpPr>
        <p:grpSpPr>
          <a:xfrm>
            <a:off x="0" y="-273781"/>
            <a:ext cx="572569" cy="7204068"/>
            <a:chOff x="0" y="-38100"/>
            <a:chExt cx="121020" cy="1025764"/>
          </a:xfrm>
        </p:grpSpPr>
        <p:sp>
          <p:nvSpPr>
            <p:cNvPr id="3" name="Freeform 5">
              <a:extLst>
                <a:ext uri="{FF2B5EF4-FFF2-40B4-BE49-F238E27FC236}">
                  <a16:creationId xmlns:a16="http://schemas.microsoft.com/office/drawing/2014/main" id="{55735111-E629-B4B7-0BD8-4AF50E51CE9B}"/>
                </a:ext>
              </a:extLst>
            </p:cNvPr>
            <p:cNvSpPr/>
            <p:nvPr/>
          </p:nvSpPr>
          <p:spPr>
            <a:xfrm>
              <a:off x="0" y="0"/>
              <a:ext cx="121020" cy="987664"/>
            </a:xfrm>
            <a:custGeom>
              <a:avLst/>
              <a:gdLst/>
              <a:ahLst/>
              <a:cxnLst/>
              <a:rect l="l" t="t" r="r" b="b"/>
              <a:pathLst>
                <a:path w="121020" h="987664">
                  <a:moveTo>
                    <a:pt x="0" y="0"/>
                  </a:moveTo>
                  <a:lnTo>
                    <a:pt x="121020" y="0"/>
                  </a:lnTo>
                  <a:lnTo>
                    <a:pt x="121020" y="987664"/>
                  </a:lnTo>
                  <a:lnTo>
                    <a:pt x="0" y="987664"/>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18" name="TextBox 6">
              <a:extLst>
                <a:ext uri="{FF2B5EF4-FFF2-40B4-BE49-F238E27FC236}">
                  <a16:creationId xmlns:a16="http://schemas.microsoft.com/office/drawing/2014/main" id="{2C403357-FD1A-2A09-DAB3-87B901A3CE82}"/>
                </a:ext>
              </a:extLst>
            </p:cNvPr>
            <p:cNvSpPr txBox="1"/>
            <p:nvPr/>
          </p:nvSpPr>
          <p:spPr>
            <a:xfrm>
              <a:off x="0" y="-38100"/>
              <a:ext cx="121020" cy="102576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grpSp>
        <p:nvGrpSpPr>
          <p:cNvPr id="2" name="Group 11">
            <a:extLst>
              <a:ext uri="{FF2B5EF4-FFF2-40B4-BE49-F238E27FC236}">
                <a16:creationId xmlns:a16="http://schemas.microsoft.com/office/drawing/2014/main" id="{2FDD083A-C4B2-45D4-583A-29CD3359E442}"/>
              </a:ext>
            </a:extLst>
          </p:cNvPr>
          <p:cNvGrpSpPr/>
          <p:nvPr/>
        </p:nvGrpSpPr>
        <p:grpSpPr>
          <a:xfrm>
            <a:off x="10462016" y="-938465"/>
            <a:ext cx="73631" cy="7748336"/>
            <a:chOff x="0" y="-38100"/>
            <a:chExt cx="45695" cy="316263"/>
          </a:xfrm>
        </p:grpSpPr>
        <p:sp>
          <p:nvSpPr>
            <p:cNvPr id="4" name="Freeform 12">
              <a:extLst>
                <a:ext uri="{FF2B5EF4-FFF2-40B4-BE49-F238E27FC236}">
                  <a16:creationId xmlns:a16="http://schemas.microsoft.com/office/drawing/2014/main" id="{6DB20D1C-8B96-B889-6DFE-3D3C544DCCF8}"/>
                </a:ext>
              </a:extLst>
            </p:cNvPr>
            <p:cNvSpPr/>
            <p:nvPr/>
          </p:nvSpPr>
          <p:spPr>
            <a:xfrm>
              <a:off x="0" y="0"/>
              <a:ext cx="45695" cy="278163"/>
            </a:xfrm>
            <a:custGeom>
              <a:avLst/>
              <a:gdLst/>
              <a:ahLst/>
              <a:cxnLst/>
              <a:rect l="l" t="t" r="r" b="b"/>
              <a:pathLst>
                <a:path w="45695" h="275201">
                  <a:moveTo>
                    <a:pt x="0" y="0"/>
                  </a:moveTo>
                  <a:lnTo>
                    <a:pt x="45695" y="0"/>
                  </a:lnTo>
                  <a:lnTo>
                    <a:pt x="45695" y="275201"/>
                  </a:lnTo>
                  <a:lnTo>
                    <a:pt x="0" y="275201"/>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5" name="TextBox 13">
              <a:extLst>
                <a:ext uri="{FF2B5EF4-FFF2-40B4-BE49-F238E27FC236}">
                  <a16:creationId xmlns:a16="http://schemas.microsoft.com/office/drawing/2014/main" id="{D54DAB7A-0DB9-7130-58CB-E0B6B26E0654}"/>
                </a:ext>
              </a:extLst>
            </p:cNvPr>
            <p:cNvSpPr txBox="1"/>
            <p:nvPr/>
          </p:nvSpPr>
          <p:spPr>
            <a:xfrm>
              <a:off x="0" y="-38100"/>
              <a:ext cx="45695" cy="313301"/>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Tree>
    <p:extLst>
      <p:ext uri="{BB962C8B-B14F-4D97-AF65-F5344CB8AC3E}">
        <p14:creationId xmlns:p14="http://schemas.microsoft.com/office/powerpoint/2010/main" val="1182554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AFD7C2-EAEB-E6D8-D67D-3BCEA78898F0}"/>
              </a:ext>
            </a:extLst>
          </p:cNvPr>
          <p:cNvSpPr/>
          <p:nvPr/>
        </p:nvSpPr>
        <p:spPr>
          <a:xfrm>
            <a:off x="9495099" y="0"/>
            <a:ext cx="2696901" cy="3762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Rent Price Trend</a:t>
            </a:r>
          </a:p>
        </p:txBody>
      </p:sp>
      <p:sp>
        <p:nvSpPr>
          <p:cNvPr id="4" name="TextBox 3">
            <a:extLst>
              <a:ext uri="{FF2B5EF4-FFF2-40B4-BE49-F238E27FC236}">
                <a16:creationId xmlns:a16="http://schemas.microsoft.com/office/drawing/2014/main" id="{9555563D-A25B-7279-F728-B26F234BF942}"/>
              </a:ext>
            </a:extLst>
          </p:cNvPr>
          <p:cNvSpPr txBox="1"/>
          <p:nvPr/>
        </p:nvSpPr>
        <p:spPr>
          <a:xfrm>
            <a:off x="760281" y="566967"/>
            <a:ext cx="6914340" cy="3554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defTabSz="868680">
              <a:lnSpc>
                <a:spcPct val="90000"/>
              </a:lnSpc>
              <a:spcBef>
                <a:spcPct val="0"/>
              </a:spcBef>
              <a:spcAft>
                <a:spcPts val="600"/>
              </a:spcAft>
              <a:defRPr sz="1900" b="1" i="1">
                <a:solidFill>
                  <a:srgbClr val="0D0D0D"/>
                </a:solidFill>
                <a:latin typeface="Söhne"/>
                <a:ea typeface="+mj-ea"/>
                <a:cs typeface="+mj-cs"/>
              </a:defRPr>
            </a:lvl1pPr>
          </a:lstStyle>
          <a:p>
            <a:r>
              <a:rPr lang="en-US"/>
              <a:t>Increasing trend of rent from the year 2021 to 2023</a:t>
            </a:r>
          </a:p>
        </p:txBody>
      </p:sp>
      <p:sp>
        <p:nvSpPr>
          <p:cNvPr id="9" name="TextBox 8">
            <a:extLst>
              <a:ext uri="{FF2B5EF4-FFF2-40B4-BE49-F238E27FC236}">
                <a16:creationId xmlns:a16="http://schemas.microsoft.com/office/drawing/2014/main" id="{1751E17E-8E70-A8B9-5CF4-FD9197AC06CC}"/>
              </a:ext>
            </a:extLst>
          </p:cNvPr>
          <p:cNvSpPr txBox="1"/>
          <p:nvPr/>
        </p:nvSpPr>
        <p:spPr>
          <a:xfrm>
            <a:off x="760281" y="1167035"/>
            <a:ext cx="10062048" cy="677108"/>
          </a:xfrm>
          <a:prstGeom prst="rect">
            <a:avLst/>
          </a:prstGeom>
          <a:noFill/>
        </p:spPr>
        <p:txBody>
          <a:bodyPr wrap="square" rtlCol="0">
            <a:spAutoFit/>
          </a:bodyPr>
          <a:lstStyle/>
          <a:p>
            <a:r>
              <a:rPr lang="en-AU" sz="1900" dirty="0">
                <a:solidFill>
                  <a:srgbClr val="0D0D0D"/>
                </a:solidFill>
                <a:ea typeface="+mj-ea"/>
                <a:cs typeface="+mj-cs"/>
              </a:rPr>
              <a:t>The weekly price rent has been increasing, happen across types but especially in dwellings with one bedroom. Meanwhile, the rest of the dwellings have had less aggressive increases.</a:t>
            </a:r>
          </a:p>
        </p:txBody>
      </p:sp>
      <p:sp>
        <p:nvSpPr>
          <p:cNvPr id="12" name="TextBox 6">
            <a:extLst>
              <a:ext uri="{FF2B5EF4-FFF2-40B4-BE49-F238E27FC236}">
                <a16:creationId xmlns:a16="http://schemas.microsoft.com/office/drawing/2014/main" id="{498F7897-0CD4-3800-0B3F-2F068606AA50}"/>
              </a:ext>
            </a:extLst>
          </p:cNvPr>
          <p:cNvSpPr txBox="1"/>
          <p:nvPr/>
        </p:nvSpPr>
        <p:spPr>
          <a:xfrm>
            <a:off x="1090565" y="2147913"/>
            <a:ext cx="4311915" cy="369332"/>
          </a:xfrm>
          <a:prstGeom prst="rect">
            <a:avLst/>
          </a:prstGeom>
          <a:solidFill>
            <a:schemeClr val="bg2"/>
          </a:solidFill>
        </p:spPr>
        <p:txBody>
          <a:bodyPr wrap="square">
            <a:spAutoFit/>
          </a:bodyPr>
          <a:lstStyle/>
          <a:p>
            <a:pPr algn="ctr" defTabSz="868680">
              <a:spcAft>
                <a:spcPts val="600"/>
              </a:spcAft>
            </a:pPr>
            <a:r>
              <a:rPr lang="en-AU" sz="1710" dirty="0">
                <a:solidFill>
                  <a:srgbClr val="0D0D0D"/>
                </a:solidFill>
                <a:latin typeface="Söhne"/>
              </a:rPr>
              <a:t>Average Weekly Rent Price per Year</a:t>
            </a:r>
            <a:endParaRPr lang="en-AU" i="0" dirty="0">
              <a:solidFill>
                <a:srgbClr val="0D0D0D"/>
              </a:solidFill>
              <a:effectLst/>
              <a:latin typeface="Söhne"/>
            </a:endParaRPr>
          </a:p>
        </p:txBody>
      </p:sp>
      <p:sp>
        <p:nvSpPr>
          <p:cNvPr id="14" name="TextBox 6">
            <a:extLst>
              <a:ext uri="{FF2B5EF4-FFF2-40B4-BE49-F238E27FC236}">
                <a16:creationId xmlns:a16="http://schemas.microsoft.com/office/drawing/2014/main" id="{2ED00175-D87D-B077-5DEA-9CF3F28D618C}"/>
              </a:ext>
            </a:extLst>
          </p:cNvPr>
          <p:cNvSpPr txBox="1"/>
          <p:nvPr/>
        </p:nvSpPr>
        <p:spPr>
          <a:xfrm>
            <a:off x="6096000" y="2147913"/>
            <a:ext cx="5758149" cy="369332"/>
          </a:xfrm>
          <a:prstGeom prst="rect">
            <a:avLst/>
          </a:prstGeom>
          <a:solidFill>
            <a:schemeClr val="bg2"/>
          </a:solidFill>
        </p:spPr>
        <p:txBody>
          <a:bodyPr wrap="square">
            <a:spAutoFit/>
          </a:bodyPr>
          <a:lstStyle/>
          <a:p>
            <a:pPr algn="ctr" defTabSz="868680">
              <a:spcAft>
                <a:spcPts val="600"/>
              </a:spcAft>
            </a:pPr>
            <a:r>
              <a:rPr lang="en-AU" sz="1710" i="0" dirty="0">
                <a:solidFill>
                  <a:srgbClr val="0D0D0D"/>
                </a:solidFill>
                <a:effectLst/>
                <a:latin typeface="Söhne"/>
              </a:rPr>
              <a:t>Weekly Price Trend by </a:t>
            </a:r>
            <a:r>
              <a:rPr lang="en-AU" sz="1710" dirty="0">
                <a:solidFill>
                  <a:srgbClr val="0D0D0D"/>
                </a:solidFill>
                <a:latin typeface="Söhne"/>
              </a:rPr>
              <a:t>type of Dwelling</a:t>
            </a:r>
            <a:endParaRPr lang="en-AU" i="0" dirty="0">
              <a:solidFill>
                <a:srgbClr val="0D0D0D"/>
              </a:solidFill>
              <a:effectLst/>
              <a:latin typeface="Söhne"/>
            </a:endParaRPr>
          </a:p>
        </p:txBody>
      </p:sp>
      <p:pic>
        <p:nvPicPr>
          <p:cNvPr id="5124" name="Picture 4">
            <a:extLst>
              <a:ext uri="{FF2B5EF4-FFF2-40B4-BE49-F238E27FC236}">
                <a16:creationId xmlns:a16="http://schemas.microsoft.com/office/drawing/2014/main" id="{3A0BCDDA-1424-3827-700C-4B859E1CC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591" y="2833459"/>
            <a:ext cx="5835224" cy="31432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图表, 条形图&#10;&#10;已自动生成说明">
            <a:extLst>
              <a:ext uri="{FF2B5EF4-FFF2-40B4-BE49-F238E27FC236}">
                <a16:creationId xmlns:a16="http://schemas.microsoft.com/office/drawing/2014/main" id="{BCD1677E-05C6-9FC2-2977-E716C2AE8E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281" y="2833459"/>
            <a:ext cx="5160633" cy="3143271"/>
          </a:xfrm>
          <a:prstGeom prst="rect">
            <a:avLst/>
          </a:prstGeom>
        </p:spPr>
      </p:pic>
    </p:spTree>
    <p:extLst>
      <p:ext uri="{BB962C8B-B14F-4D97-AF65-F5344CB8AC3E}">
        <p14:creationId xmlns:p14="http://schemas.microsoft.com/office/powerpoint/2010/main" val="987424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B016-87F8-86D5-E7BC-BC25D35C1FBE}"/>
              </a:ext>
            </a:extLst>
          </p:cNvPr>
          <p:cNvSpPr>
            <a:spLocks noGrp="1"/>
          </p:cNvSpPr>
          <p:nvPr>
            <p:ph type="title"/>
          </p:nvPr>
        </p:nvSpPr>
        <p:spPr>
          <a:xfrm>
            <a:off x="838200" y="365126"/>
            <a:ext cx="10515600" cy="330683"/>
          </a:xfrm>
        </p:spPr>
        <p:txBody>
          <a:bodyPr>
            <a:noAutofit/>
          </a:bodyPr>
          <a:lstStyle/>
          <a:p>
            <a:r>
              <a:rPr lang="en-US" sz="1800" b="1" dirty="0">
                <a:latin typeface="+mn-lt"/>
              </a:rPr>
              <a:t>Data Description of Main Variable Consideration</a:t>
            </a:r>
          </a:p>
        </p:txBody>
      </p:sp>
      <p:pic>
        <p:nvPicPr>
          <p:cNvPr id="3074" name="Picture 2">
            <a:extLst>
              <a:ext uri="{FF2B5EF4-FFF2-40B4-BE49-F238E27FC236}">
                <a16:creationId xmlns:a16="http://schemas.microsoft.com/office/drawing/2014/main" id="{1E4C3204-814E-1019-315F-C0F5CB5EAD58}"/>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908820" y="1458875"/>
            <a:ext cx="10515600" cy="34616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09FA27-C39B-E13E-CBC3-D7A11784DCC8}"/>
              </a:ext>
            </a:extLst>
          </p:cNvPr>
          <p:cNvSpPr txBox="1"/>
          <p:nvPr/>
        </p:nvSpPr>
        <p:spPr>
          <a:xfrm>
            <a:off x="1079500" y="5082592"/>
            <a:ext cx="3307934" cy="1077218"/>
          </a:xfrm>
          <a:prstGeom prst="rect">
            <a:avLst/>
          </a:prstGeom>
          <a:noFill/>
        </p:spPr>
        <p:txBody>
          <a:bodyPr wrap="square" lIns="91440" tIns="45720" rIns="91440" bIns="45720" anchor="t">
            <a:spAutoFit/>
          </a:bodyPr>
          <a:lstStyle/>
          <a:p>
            <a:r>
              <a:rPr lang="en-AU" sz="1600" i="0" dirty="0">
                <a:solidFill>
                  <a:srgbClr val="0D0D0D"/>
                </a:solidFill>
                <a:effectLst/>
                <a:latin typeface="Calibri"/>
                <a:cs typeface="Calibri"/>
              </a:rPr>
              <a:t>Rental prices </a:t>
            </a:r>
            <a:r>
              <a:rPr lang="en-AU" sz="1600" b="1" i="0" dirty="0">
                <a:solidFill>
                  <a:srgbClr val="0D0D0D"/>
                </a:solidFill>
                <a:effectLst/>
                <a:latin typeface="Calibri"/>
                <a:cs typeface="Calibri"/>
              </a:rPr>
              <a:t>ranging from $200 to $800</a:t>
            </a:r>
            <a:r>
              <a:rPr lang="en-AU" sz="1600" i="0" dirty="0">
                <a:solidFill>
                  <a:srgbClr val="0D0D0D"/>
                </a:solidFill>
                <a:effectLst/>
                <a:latin typeface="Calibri"/>
                <a:cs typeface="Calibri"/>
              </a:rPr>
              <a:t>, with a dense cluster around $450, indicating a </a:t>
            </a:r>
            <a:r>
              <a:rPr lang="en-AU" sz="1600" b="1" i="0" dirty="0">
                <a:solidFill>
                  <a:srgbClr val="0D0D0D"/>
                </a:solidFill>
                <a:effectLst/>
                <a:latin typeface="Calibri"/>
                <a:cs typeface="Calibri"/>
              </a:rPr>
              <a:t>mix of high-end and affordable options near UNSW.</a:t>
            </a:r>
            <a:endParaRPr lang="en-US" sz="1600" b="1" dirty="0">
              <a:latin typeface="Calibri"/>
              <a:cs typeface="Calibri"/>
            </a:endParaRPr>
          </a:p>
        </p:txBody>
      </p:sp>
      <p:sp>
        <p:nvSpPr>
          <p:cNvPr id="6" name="TextBox 5">
            <a:extLst>
              <a:ext uri="{FF2B5EF4-FFF2-40B4-BE49-F238E27FC236}">
                <a16:creationId xmlns:a16="http://schemas.microsoft.com/office/drawing/2014/main" id="{40E7A84C-A548-D3A6-E761-2DC3D52ADE0E}"/>
              </a:ext>
            </a:extLst>
          </p:cNvPr>
          <p:cNvSpPr txBox="1"/>
          <p:nvPr/>
        </p:nvSpPr>
        <p:spPr>
          <a:xfrm>
            <a:off x="4507230" y="5082592"/>
            <a:ext cx="3678752" cy="1569660"/>
          </a:xfrm>
          <a:prstGeom prst="rect">
            <a:avLst/>
          </a:prstGeom>
          <a:noFill/>
        </p:spPr>
        <p:txBody>
          <a:bodyPr wrap="square" lIns="91440" tIns="45720" rIns="91440" bIns="45720" anchor="t">
            <a:spAutoFit/>
          </a:bodyPr>
          <a:lstStyle/>
          <a:p>
            <a:r>
              <a:rPr lang="en-AU" sz="1600" b="1" dirty="0">
                <a:solidFill>
                  <a:srgbClr val="0D0D0D"/>
                </a:solidFill>
                <a:latin typeface="Calibri"/>
                <a:cs typeface="Calibri"/>
              </a:rPr>
              <a:t>No significant variation on the transportation cost</a:t>
            </a:r>
            <a:r>
              <a:rPr lang="en-AU" sz="1600" dirty="0">
                <a:solidFill>
                  <a:srgbClr val="0D0D0D"/>
                </a:solidFill>
                <a:latin typeface="Calibri"/>
                <a:cs typeface="Calibri"/>
              </a:rPr>
              <a:t>, </a:t>
            </a:r>
            <a:r>
              <a:rPr lang="en-AU" sz="1600" b="0" i="0" dirty="0">
                <a:solidFill>
                  <a:srgbClr val="0D0D0D"/>
                </a:solidFill>
                <a:effectLst/>
                <a:latin typeface="Calibri"/>
                <a:cs typeface="Calibri"/>
              </a:rPr>
              <a:t>suggests that rent and other factors should be the primary factors in housing decisions, rather than transportation costs. The limitation in range is based on</a:t>
            </a:r>
            <a:r>
              <a:rPr lang="en-AU" sz="1600" dirty="0">
                <a:solidFill>
                  <a:srgbClr val="0D0D0D"/>
                </a:solidFill>
                <a:latin typeface="Calibri"/>
                <a:cs typeface="Calibri"/>
              </a:rPr>
              <a:t> opal website.</a:t>
            </a:r>
            <a:endParaRPr lang="en-AU" sz="1600" b="0" i="0" dirty="0">
              <a:solidFill>
                <a:srgbClr val="0D0D0D"/>
              </a:solidFill>
              <a:effectLst/>
              <a:latin typeface="Calibri"/>
              <a:cs typeface="Calibri"/>
            </a:endParaRPr>
          </a:p>
        </p:txBody>
      </p:sp>
      <p:sp>
        <p:nvSpPr>
          <p:cNvPr id="7" name="TextBox 6">
            <a:extLst>
              <a:ext uri="{FF2B5EF4-FFF2-40B4-BE49-F238E27FC236}">
                <a16:creationId xmlns:a16="http://schemas.microsoft.com/office/drawing/2014/main" id="{FF3F363F-F36E-2EDF-A22F-145F4019A9B1}"/>
              </a:ext>
            </a:extLst>
          </p:cNvPr>
          <p:cNvSpPr txBox="1"/>
          <p:nvPr/>
        </p:nvSpPr>
        <p:spPr>
          <a:xfrm>
            <a:off x="8185982" y="5082592"/>
            <a:ext cx="4006018" cy="1569660"/>
          </a:xfrm>
          <a:prstGeom prst="rect">
            <a:avLst/>
          </a:prstGeom>
          <a:noFill/>
        </p:spPr>
        <p:txBody>
          <a:bodyPr wrap="square" lIns="91440" tIns="45720" rIns="91440" bIns="45720" anchor="t">
            <a:spAutoFit/>
          </a:bodyPr>
          <a:lstStyle/>
          <a:p>
            <a:r>
              <a:rPr lang="en-AU" sz="1600" b="1" dirty="0">
                <a:solidFill>
                  <a:srgbClr val="0D0D0D"/>
                </a:solidFill>
                <a:highlight>
                  <a:srgbClr val="FFFFFF"/>
                </a:highlight>
                <a:latin typeface="Calibri"/>
                <a:cs typeface="Calibri"/>
              </a:rPr>
              <a:t>P</a:t>
            </a:r>
            <a:r>
              <a:rPr lang="en-AU" sz="1600" b="1" i="0" dirty="0">
                <a:solidFill>
                  <a:srgbClr val="0D0D0D"/>
                </a:solidFill>
                <a:effectLst/>
                <a:highlight>
                  <a:srgbClr val="FFFFFF"/>
                </a:highlight>
                <a:latin typeface="Calibri"/>
                <a:cs typeface="Calibri"/>
              </a:rPr>
              <a:t>roperties closer to UNSW generally have higher rents</a:t>
            </a:r>
            <a:r>
              <a:rPr lang="en-AU" sz="1600" b="0" i="0" dirty="0">
                <a:solidFill>
                  <a:srgbClr val="0D0D0D"/>
                </a:solidFill>
                <a:effectLst/>
                <a:highlight>
                  <a:srgbClr val="FFFFFF"/>
                </a:highlight>
                <a:latin typeface="Calibri"/>
                <a:cs typeface="Calibri"/>
              </a:rPr>
              <a:t>, especially within a 5 km radius. Those more than 10 km away offer lower rents and greater variability, </a:t>
            </a:r>
            <a:r>
              <a:rPr lang="en-AU" sz="1600" b="1" i="0" dirty="0">
                <a:solidFill>
                  <a:srgbClr val="0D0D0D"/>
                </a:solidFill>
                <a:effectLst/>
                <a:highlight>
                  <a:srgbClr val="FFFFFF"/>
                </a:highlight>
                <a:latin typeface="Calibri"/>
                <a:cs typeface="Calibri"/>
              </a:rPr>
              <a:t>suggesting that living further from campus can be cost-effective.</a:t>
            </a:r>
            <a:endParaRPr lang="en-US" sz="1600" b="1" dirty="0">
              <a:latin typeface="Calibri"/>
              <a:cs typeface="Calibri"/>
            </a:endParaRPr>
          </a:p>
        </p:txBody>
      </p:sp>
      <p:sp>
        <p:nvSpPr>
          <p:cNvPr id="9" name="TextBox 8">
            <a:extLst>
              <a:ext uri="{FF2B5EF4-FFF2-40B4-BE49-F238E27FC236}">
                <a16:creationId xmlns:a16="http://schemas.microsoft.com/office/drawing/2014/main" id="{9A4F0176-12F4-8B4F-845D-57935DBD58A9}"/>
              </a:ext>
            </a:extLst>
          </p:cNvPr>
          <p:cNvSpPr txBox="1"/>
          <p:nvPr/>
        </p:nvSpPr>
        <p:spPr>
          <a:xfrm>
            <a:off x="908466" y="918076"/>
            <a:ext cx="3478968" cy="369332"/>
          </a:xfrm>
          <a:prstGeom prst="rect">
            <a:avLst/>
          </a:prstGeom>
          <a:solidFill>
            <a:schemeClr val="bg2"/>
          </a:solidFill>
        </p:spPr>
        <p:txBody>
          <a:bodyPr wrap="square">
            <a:spAutoFit/>
          </a:bodyPr>
          <a:lstStyle/>
          <a:p>
            <a:pPr algn="ctr"/>
            <a:r>
              <a:rPr lang="en-AU" i="0" dirty="0">
                <a:solidFill>
                  <a:srgbClr val="0D0D0D"/>
                </a:solidFill>
                <a:effectLst/>
                <a:latin typeface="Söhne"/>
              </a:rPr>
              <a:t>Distribution of Rents</a:t>
            </a:r>
          </a:p>
        </p:txBody>
      </p:sp>
      <p:sp>
        <p:nvSpPr>
          <p:cNvPr id="10" name="TextBox 9">
            <a:extLst>
              <a:ext uri="{FF2B5EF4-FFF2-40B4-BE49-F238E27FC236}">
                <a16:creationId xmlns:a16="http://schemas.microsoft.com/office/drawing/2014/main" id="{D4322693-7DC9-FE5E-D481-41C0CAAA5B66}"/>
              </a:ext>
            </a:extLst>
          </p:cNvPr>
          <p:cNvSpPr txBox="1"/>
          <p:nvPr/>
        </p:nvSpPr>
        <p:spPr>
          <a:xfrm>
            <a:off x="4506781" y="918076"/>
            <a:ext cx="3478968" cy="369332"/>
          </a:xfrm>
          <a:prstGeom prst="rect">
            <a:avLst/>
          </a:prstGeom>
          <a:solidFill>
            <a:schemeClr val="bg2"/>
          </a:solidFill>
        </p:spPr>
        <p:txBody>
          <a:bodyPr wrap="square">
            <a:spAutoFit/>
          </a:bodyPr>
          <a:lstStyle/>
          <a:p>
            <a:pPr algn="ctr"/>
            <a:r>
              <a:rPr lang="en-AU" i="0" dirty="0">
                <a:solidFill>
                  <a:srgbClr val="0D0D0D"/>
                </a:solidFill>
                <a:effectLst/>
                <a:latin typeface="Söhne"/>
              </a:rPr>
              <a:t>Transportation Cost</a:t>
            </a:r>
          </a:p>
        </p:txBody>
      </p:sp>
      <p:sp>
        <p:nvSpPr>
          <p:cNvPr id="11" name="TextBox 10">
            <a:extLst>
              <a:ext uri="{FF2B5EF4-FFF2-40B4-BE49-F238E27FC236}">
                <a16:creationId xmlns:a16="http://schemas.microsoft.com/office/drawing/2014/main" id="{99AD018C-29A6-ADE4-41E1-C6F6BA69D426}"/>
              </a:ext>
            </a:extLst>
          </p:cNvPr>
          <p:cNvSpPr txBox="1"/>
          <p:nvPr/>
        </p:nvSpPr>
        <p:spPr>
          <a:xfrm>
            <a:off x="8096250" y="915750"/>
            <a:ext cx="3478968" cy="369332"/>
          </a:xfrm>
          <a:prstGeom prst="rect">
            <a:avLst/>
          </a:prstGeom>
          <a:solidFill>
            <a:schemeClr val="bg2"/>
          </a:solidFill>
        </p:spPr>
        <p:txBody>
          <a:bodyPr wrap="square">
            <a:spAutoFit/>
          </a:bodyPr>
          <a:lstStyle/>
          <a:p>
            <a:pPr algn="ctr"/>
            <a:r>
              <a:rPr lang="en-AU" i="0" dirty="0">
                <a:solidFill>
                  <a:srgbClr val="0D0D0D"/>
                </a:solidFill>
                <a:effectLst/>
                <a:latin typeface="Söhne"/>
              </a:rPr>
              <a:t>Impact of Distance on Rent</a:t>
            </a:r>
          </a:p>
        </p:txBody>
      </p:sp>
      <p:sp>
        <p:nvSpPr>
          <p:cNvPr id="12" name="Rectangle 11">
            <a:extLst>
              <a:ext uri="{FF2B5EF4-FFF2-40B4-BE49-F238E27FC236}">
                <a16:creationId xmlns:a16="http://schemas.microsoft.com/office/drawing/2014/main" id="{12BC6688-3A64-A399-E05B-A86B9669F978}"/>
              </a:ext>
            </a:extLst>
          </p:cNvPr>
          <p:cNvSpPr/>
          <p:nvPr/>
        </p:nvSpPr>
        <p:spPr>
          <a:xfrm>
            <a:off x="4557134" y="3517954"/>
            <a:ext cx="3378262" cy="12521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0" name="Picture 4">
            <a:extLst>
              <a:ext uri="{FF2B5EF4-FFF2-40B4-BE49-F238E27FC236}">
                <a16:creationId xmlns:a16="http://schemas.microsoft.com/office/drawing/2014/main" id="{122E2A7F-9336-52EF-E17D-EAD61E4E64D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5883" y="3932007"/>
            <a:ext cx="3140764" cy="640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336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502E0D64-DC72-E365-9A17-9910D0EA9B44}"/>
              </a:ext>
            </a:extLst>
          </p:cNvPr>
          <p:cNvSpPr>
            <a:spLocks noChangeArrowheads="1"/>
          </p:cNvSpPr>
          <p:nvPr/>
        </p:nvSpPr>
        <p:spPr bwMode="auto">
          <a:xfrm>
            <a:off x="-1827178" y="-21786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0279B995-9006-E092-3614-E934B0F2BDC6}"/>
              </a:ext>
            </a:extLst>
          </p:cNvPr>
          <p:cNvSpPr txBox="1">
            <a:spLocks/>
          </p:cNvSpPr>
          <p:nvPr/>
        </p:nvSpPr>
        <p:spPr>
          <a:xfrm>
            <a:off x="758764" y="668048"/>
            <a:ext cx="10000744" cy="3144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68680">
              <a:spcAft>
                <a:spcPts val="600"/>
              </a:spcAft>
            </a:pPr>
            <a:r>
              <a:rPr lang="en-AU" sz="1900" b="1" i="1" kern="1200" dirty="0">
                <a:solidFill>
                  <a:srgbClr val="0D0D0D"/>
                </a:solidFill>
                <a:latin typeface="Söhne"/>
                <a:ea typeface="+mj-ea"/>
                <a:cs typeface="+mj-cs"/>
              </a:rPr>
              <a:t>Which LGAs to pick if affordability is the </a:t>
            </a:r>
            <a:r>
              <a:rPr lang="en-AU" sz="1900" b="1" i="1" dirty="0">
                <a:solidFill>
                  <a:srgbClr val="0D0D0D"/>
                </a:solidFill>
                <a:latin typeface="Söhne"/>
              </a:rPr>
              <a:t>priority</a:t>
            </a:r>
            <a:r>
              <a:rPr lang="en-AU" sz="1900" b="1" i="1" kern="1200" dirty="0">
                <a:solidFill>
                  <a:srgbClr val="0D0D0D"/>
                </a:solidFill>
                <a:latin typeface="Söhne"/>
                <a:ea typeface="+mj-ea"/>
                <a:cs typeface="+mj-cs"/>
              </a:rPr>
              <a:t>?</a:t>
            </a:r>
            <a:endParaRPr lang="en-US" sz="2000" b="1" i="1" dirty="0"/>
          </a:p>
        </p:txBody>
      </p:sp>
      <p:sp>
        <p:nvSpPr>
          <p:cNvPr id="11" name="Title 1">
            <a:extLst>
              <a:ext uri="{FF2B5EF4-FFF2-40B4-BE49-F238E27FC236}">
                <a16:creationId xmlns:a16="http://schemas.microsoft.com/office/drawing/2014/main" id="{68F6DA85-4E42-FED7-25E0-26670C3476AD}"/>
              </a:ext>
            </a:extLst>
          </p:cNvPr>
          <p:cNvSpPr txBox="1">
            <a:spLocks/>
          </p:cNvSpPr>
          <p:nvPr/>
        </p:nvSpPr>
        <p:spPr>
          <a:xfrm>
            <a:off x="763576" y="1320419"/>
            <a:ext cx="10580299" cy="3144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68680">
              <a:spcAft>
                <a:spcPts val="600"/>
              </a:spcAft>
            </a:pPr>
            <a:r>
              <a:rPr lang="en-AU" sz="1900" b="1" kern="1200" dirty="0">
                <a:solidFill>
                  <a:srgbClr val="0D0D0D"/>
                </a:solidFill>
                <a:latin typeface="+mn-lt"/>
                <a:ea typeface="+mj-ea"/>
                <a:cs typeface="+mj-cs"/>
              </a:rPr>
              <a:t>Parramatta and Strathfield </a:t>
            </a:r>
            <a:r>
              <a:rPr lang="en-AU" sz="1900" kern="1200" dirty="0">
                <a:solidFill>
                  <a:srgbClr val="0D0D0D"/>
                </a:solidFill>
                <a:latin typeface="+mn-lt"/>
                <a:ea typeface="+mj-ea"/>
                <a:cs typeface="+mj-cs"/>
              </a:rPr>
              <a:t>have the cheapest weekly rent so recommended for those who have limited budget and can </a:t>
            </a:r>
            <a:r>
              <a:rPr lang="en-AU" sz="1900" dirty="0">
                <a:solidFill>
                  <a:srgbClr val="0D0D0D"/>
                </a:solidFill>
                <a:latin typeface="+mn-lt"/>
              </a:rPr>
              <a:t>compromise on other variables. Paramatta has more options hence may be easier to find the rent, while Strathfield is closer to UNSW. </a:t>
            </a:r>
            <a:endParaRPr lang="en-US" sz="4800" dirty="0">
              <a:latin typeface="+mn-lt"/>
            </a:endParaRPr>
          </a:p>
        </p:txBody>
      </p:sp>
      <p:sp>
        <p:nvSpPr>
          <p:cNvPr id="7" name="TextBox 6">
            <a:extLst>
              <a:ext uri="{FF2B5EF4-FFF2-40B4-BE49-F238E27FC236}">
                <a16:creationId xmlns:a16="http://schemas.microsoft.com/office/drawing/2014/main" id="{765DEA38-1521-40CC-4CD3-73F3E27D407A}"/>
              </a:ext>
            </a:extLst>
          </p:cNvPr>
          <p:cNvSpPr txBox="1"/>
          <p:nvPr/>
        </p:nvSpPr>
        <p:spPr>
          <a:xfrm>
            <a:off x="1356110" y="2032458"/>
            <a:ext cx="4311915" cy="355482"/>
          </a:xfrm>
          <a:prstGeom prst="rect">
            <a:avLst/>
          </a:prstGeom>
          <a:solidFill>
            <a:schemeClr val="bg2"/>
          </a:solidFill>
        </p:spPr>
        <p:txBody>
          <a:bodyPr wrap="square">
            <a:spAutoFit/>
          </a:bodyPr>
          <a:lstStyle/>
          <a:p>
            <a:pPr algn="ctr" defTabSz="868680">
              <a:spcAft>
                <a:spcPts val="600"/>
              </a:spcAft>
            </a:pPr>
            <a:r>
              <a:rPr lang="en-AU" sz="1710" kern="1200" dirty="0">
                <a:solidFill>
                  <a:srgbClr val="0D0D0D"/>
                </a:solidFill>
                <a:latin typeface="Söhne"/>
                <a:ea typeface="+mn-ea"/>
                <a:cs typeface="+mn-cs"/>
              </a:rPr>
              <a:t>Weekly Rent Price (AUD) by LGAs</a:t>
            </a:r>
            <a:endParaRPr lang="en-AU" i="0" dirty="0">
              <a:solidFill>
                <a:srgbClr val="0D0D0D"/>
              </a:solidFill>
              <a:effectLst/>
              <a:latin typeface="Söhne"/>
            </a:endParaRPr>
          </a:p>
        </p:txBody>
      </p:sp>
      <p:pic>
        <p:nvPicPr>
          <p:cNvPr id="10244" name="Picture 4">
            <a:extLst>
              <a:ext uri="{FF2B5EF4-FFF2-40B4-BE49-F238E27FC236}">
                <a16:creationId xmlns:a16="http://schemas.microsoft.com/office/drawing/2014/main" id="{20518DA1-3328-FAB0-9F4B-DC4DE54D44B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06251" y="2530684"/>
            <a:ext cx="4611633" cy="36838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9313CE6-E609-CF98-2AC6-611DA515AD6F}"/>
              </a:ext>
            </a:extLst>
          </p:cNvPr>
          <p:cNvSpPr/>
          <p:nvPr/>
        </p:nvSpPr>
        <p:spPr>
          <a:xfrm>
            <a:off x="9084623" y="0"/>
            <a:ext cx="3107377" cy="451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Affordability</a:t>
            </a:r>
          </a:p>
        </p:txBody>
      </p:sp>
      <p:pic>
        <p:nvPicPr>
          <p:cNvPr id="3" name="图片 1" descr="图表, 散点图&#10;&#10;已自动生成说明">
            <a:extLst>
              <a:ext uri="{FF2B5EF4-FFF2-40B4-BE49-F238E27FC236}">
                <a16:creationId xmlns:a16="http://schemas.microsoft.com/office/drawing/2014/main" id="{91DAEA06-46CB-FD1A-D4A8-6479CB3BCD32}"/>
              </a:ext>
            </a:extLst>
          </p:cNvPr>
          <p:cNvPicPr>
            <a:picLocks noChangeAspect="1"/>
          </p:cNvPicPr>
          <p:nvPr/>
        </p:nvPicPr>
        <p:blipFill>
          <a:blip r:embed="rId4"/>
          <a:stretch>
            <a:fillRect/>
          </a:stretch>
        </p:blipFill>
        <p:spPr>
          <a:xfrm>
            <a:off x="6374118" y="2641507"/>
            <a:ext cx="5350522" cy="3293735"/>
          </a:xfrm>
          <a:prstGeom prst="rect">
            <a:avLst/>
          </a:prstGeom>
        </p:spPr>
      </p:pic>
      <p:sp>
        <p:nvSpPr>
          <p:cNvPr id="4" name="TextBox 3">
            <a:extLst>
              <a:ext uri="{FF2B5EF4-FFF2-40B4-BE49-F238E27FC236}">
                <a16:creationId xmlns:a16="http://schemas.microsoft.com/office/drawing/2014/main" id="{861713CC-2E9E-79E4-37F6-73C63B3DE6A2}"/>
              </a:ext>
            </a:extLst>
          </p:cNvPr>
          <p:cNvSpPr txBox="1"/>
          <p:nvPr/>
        </p:nvSpPr>
        <p:spPr>
          <a:xfrm>
            <a:off x="6779219" y="2032458"/>
            <a:ext cx="4564656" cy="369332"/>
          </a:xfrm>
          <a:prstGeom prst="rect">
            <a:avLst/>
          </a:prstGeom>
          <a:solidFill>
            <a:schemeClr val="bg2"/>
          </a:solidFill>
        </p:spPr>
        <p:txBody>
          <a:bodyPr wrap="square">
            <a:spAutoFit/>
          </a:bodyPr>
          <a:lstStyle/>
          <a:p>
            <a:pPr algn="ctr" defTabSz="868680">
              <a:spcAft>
                <a:spcPts val="600"/>
              </a:spcAft>
            </a:pPr>
            <a:r>
              <a:rPr lang="en-AU" sz="1710" i="0" dirty="0">
                <a:solidFill>
                  <a:srgbClr val="0D0D0D"/>
                </a:solidFill>
                <a:effectLst/>
                <a:latin typeface="Söhne"/>
              </a:rPr>
              <a:t>Distan</a:t>
            </a:r>
            <a:r>
              <a:rPr lang="en-AU" sz="1710" dirty="0">
                <a:solidFill>
                  <a:srgbClr val="0D0D0D"/>
                </a:solidFill>
                <a:latin typeface="Söhne"/>
              </a:rPr>
              <a:t>ce vs Weekly Cost</a:t>
            </a:r>
            <a:endParaRPr lang="en-AU" i="0" dirty="0">
              <a:solidFill>
                <a:srgbClr val="0D0D0D"/>
              </a:solidFill>
              <a:effectLst/>
              <a:latin typeface="Söhne"/>
            </a:endParaRPr>
          </a:p>
        </p:txBody>
      </p:sp>
      <p:sp>
        <p:nvSpPr>
          <p:cNvPr id="8" name="Rectangle 7">
            <a:extLst>
              <a:ext uri="{FF2B5EF4-FFF2-40B4-BE49-F238E27FC236}">
                <a16:creationId xmlns:a16="http://schemas.microsoft.com/office/drawing/2014/main" id="{4931ACE3-7C69-1659-62E4-F44694B0C2D8}"/>
              </a:ext>
            </a:extLst>
          </p:cNvPr>
          <p:cNvSpPr/>
          <p:nvPr/>
        </p:nvSpPr>
        <p:spPr>
          <a:xfrm>
            <a:off x="1206252" y="2641507"/>
            <a:ext cx="1179762" cy="3426784"/>
          </a:xfrm>
          <a:prstGeom prst="rect">
            <a:avLst/>
          </a:prstGeom>
          <a:no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4">
            <a:extLst>
              <a:ext uri="{FF2B5EF4-FFF2-40B4-BE49-F238E27FC236}">
                <a16:creationId xmlns:a16="http://schemas.microsoft.com/office/drawing/2014/main" id="{02AB6D39-89D3-E211-DB2E-B4CD93C4ABCB}"/>
              </a:ext>
            </a:extLst>
          </p:cNvPr>
          <p:cNvGrpSpPr/>
          <p:nvPr/>
        </p:nvGrpSpPr>
        <p:grpSpPr>
          <a:xfrm>
            <a:off x="-10160" y="-429925"/>
            <a:ext cx="433396" cy="7290332"/>
            <a:chOff x="0" y="-38100"/>
            <a:chExt cx="121020" cy="1025764"/>
          </a:xfrm>
        </p:grpSpPr>
        <p:sp>
          <p:nvSpPr>
            <p:cNvPr id="10" name="Freeform 5">
              <a:extLst>
                <a:ext uri="{FF2B5EF4-FFF2-40B4-BE49-F238E27FC236}">
                  <a16:creationId xmlns:a16="http://schemas.microsoft.com/office/drawing/2014/main" id="{34601599-5057-31C7-03FE-4AFF82C533F4}"/>
                </a:ext>
              </a:extLst>
            </p:cNvPr>
            <p:cNvSpPr/>
            <p:nvPr/>
          </p:nvSpPr>
          <p:spPr>
            <a:xfrm>
              <a:off x="0" y="0"/>
              <a:ext cx="121020" cy="987664"/>
            </a:xfrm>
            <a:custGeom>
              <a:avLst/>
              <a:gdLst/>
              <a:ahLst/>
              <a:cxnLst/>
              <a:rect l="l" t="t" r="r" b="b"/>
              <a:pathLst>
                <a:path w="121020" h="987664">
                  <a:moveTo>
                    <a:pt x="0" y="0"/>
                  </a:moveTo>
                  <a:lnTo>
                    <a:pt x="121020" y="0"/>
                  </a:lnTo>
                  <a:lnTo>
                    <a:pt x="121020" y="987664"/>
                  </a:lnTo>
                  <a:lnTo>
                    <a:pt x="0" y="987664"/>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12" name="TextBox 6">
              <a:extLst>
                <a:ext uri="{FF2B5EF4-FFF2-40B4-BE49-F238E27FC236}">
                  <a16:creationId xmlns:a16="http://schemas.microsoft.com/office/drawing/2014/main" id="{7F3256DC-0B2B-ACF9-DE62-A446110A4C65}"/>
                </a:ext>
              </a:extLst>
            </p:cNvPr>
            <p:cNvSpPr txBox="1"/>
            <p:nvPr/>
          </p:nvSpPr>
          <p:spPr>
            <a:xfrm>
              <a:off x="0" y="-38100"/>
              <a:ext cx="121020" cy="102576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Tree>
    <p:extLst>
      <p:ext uri="{BB962C8B-B14F-4D97-AF65-F5344CB8AC3E}">
        <p14:creationId xmlns:p14="http://schemas.microsoft.com/office/powerpoint/2010/main" val="134767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874B34-B8D0-5F0B-8B5D-6199EE046C97}"/>
              </a:ext>
            </a:extLst>
          </p:cNvPr>
          <p:cNvSpPr>
            <a:spLocks noGrp="1"/>
          </p:cNvSpPr>
          <p:nvPr>
            <p:ph type="title"/>
          </p:nvPr>
        </p:nvSpPr>
        <p:spPr>
          <a:xfrm>
            <a:off x="621890" y="358723"/>
            <a:ext cx="9795638" cy="390471"/>
          </a:xfrm>
        </p:spPr>
        <p:txBody>
          <a:bodyPr vert="horz" lIns="91440" tIns="45720" rIns="91440" bIns="45720" rtlCol="0" anchor="b">
            <a:normAutofit/>
          </a:bodyPr>
          <a:lstStyle/>
          <a:p>
            <a:pPr defTabSz="868680">
              <a:spcAft>
                <a:spcPts val="600"/>
              </a:spcAft>
            </a:pPr>
            <a:r>
              <a:rPr lang="en-AU" sz="1900" b="1" i="1" dirty="0">
                <a:solidFill>
                  <a:srgbClr val="0D0D0D"/>
                </a:solidFill>
                <a:latin typeface="Söhne"/>
              </a:rPr>
              <a:t>Which LGAs has most stable rental price?</a:t>
            </a:r>
          </a:p>
        </p:txBody>
      </p:sp>
      <p:pic>
        <p:nvPicPr>
          <p:cNvPr id="6" name="Picture 5" descr="图表, 箱线图&#10;&#10;已自动生成说明">
            <a:extLst>
              <a:ext uri="{FF2B5EF4-FFF2-40B4-BE49-F238E27FC236}">
                <a16:creationId xmlns:a16="http://schemas.microsoft.com/office/drawing/2014/main" id="{D75936A0-2548-D073-83C6-FC98D7AF9896}"/>
              </a:ext>
            </a:extLst>
          </p:cNvPr>
          <p:cNvPicPr>
            <a:picLocks noChangeAspect="1"/>
          </p:cNvPicPr>
          <p:nvPr/>
        </p:nvPicPr>
        <p:blipFill rotWithShape="1">
          <a:blip r:embed="rId2">
            <a:extLst>
              <a:ext uri="{28A0092B-C50C-407E-A947-70E740481C1C}">
                <a14:useLocalDpi xmlns:a14="http://schemas.microsoft.com/office/drawing/2010/main"/>
              </a:ext>
            </a:extLst>
          </a:blip>
          <a:srcRect r="-184" b="-70"/>
          <a:stretch/>
        </p:blipFill>
        <p:spPr>
          <a:xfrm>
            <a:off x="412922" y="2310535"/>
            <a:ext cx="5536539" cy="4449362"/>
          </a:xfrm>
          <a:prstGeom prst="rect">
            <a:avLst/>
          </a:prstGeom>
        </p:spPr>
      </p:pic>
      <p:pic>
        <p:nvPicPr>
          <p:cNvPr id="9" name="Picture 8" descr="图表, 条形图&#10;&#10;已自动生成说明">
            <a:extLst>
              <a:ext uri="{FF2B5EF4-FFF2-40B4-BE49-F238E27FC236}">
                <a16:creationId xmlns:a16="http://schemas.microsoft.com/office/drawing/2014/main" id="{DA64AD1E-12C6-0599-60C6-E37970870413}"/>
              </a:ext>
            </a:extLst>
          </p:cNvPr>
          <p:cNvPicPr>
            <a:picLocks noChangeAspect="1"/>
          </p:cNvPicPr>
          <p:nvPr/>
        </p:nvPicPr>
        <p:blipFill>
          <a:blip r:embed="rId3"/>
          <a:stretch>
            <a:fillRect/>
          </a:stretch>
        </p:blipFill>
        <p:spPr>
          <a:xfrm>
            <a:off x="5946107" y="2417511"/>
            <a:ext cx="6138733" cy="3659301"/>
          </a:xfrm>
          <a:prstGeom prst="rect">
            <a:avLst/>
          </a:prstGeom>
        </p:spPr>
      </p:pic>
      <p:sp>
        <p:nvSpPr>
          <p:cNvPr id="10" name="TextBox 9">
            <a:extLst>
              <a:ext uri="{FF2B5EF4-FFF2-40B4-BE49-F238E27FC236}">
                <a16:creationId xmlns:a16="http://schemas.microsoft.com/office/drawing/2014/main" id="{21C12E76-2A27-44A2-627E-A2ABC9DF398D}"/>
              </a:ext>
            </a:extLst>
          </p:cNvPr>
          <p:cNvSpPr txBox="1"/>
          <p:nvPr/>
        </p:nvSpPr>
        <p:spPr>
          <a:xfrm>
            <a:off x="621890" y="766355"/>
            <a:ext cx="10943662" cy="677108"/>
          </a:xfrm>
          <a:prstGeom prst="rect">
            <a:avLst/>
          </a:prstGeom>
          <a:noFill/>
        </p:spPr>
        <p:txBody>
          <a:bodyPr wrap="square" lIns="91440" tIns="45720" rIns="91440" bIns="45720" rtlCol="0" anchor="t">
            <a:spAutoFit/>
          </a:bodyPr>
          <a:lstStyle/>
          <a:p>
            <a:r>
              <a:rPr lang="en-AU" sz="1900" dirty="0">
                <a:solidFill>
                  <a:srgbClr val="0D0D0D"/>
                </a:solidFill>
                <a:ea typeface="+mj-ea"/>
                <a:cs typeface="+mj-cs"/>
              </a:rPr>
              <a:t>LGAs with the most stable prices are Strathfield, Burwood, and North Sydney, with </a:t>
            </a:r>
            <a:r>
              <a:rPr lang="en-AU" sz="1900" b="1" dirty="0">
                <a:solidFill>
                  <a:srgbClr val="0D0D0D"/>
                </a:solidFill>
                <a:ea typeface="+mj-ea"/>
                <a:cs typeface="+mj-cs"/>
              </a:rPr>
              <a:t>Strathfield</a:t>
            </a:r>
            <a:r>
              <a:rPr lang="en-AU" sz="1900" dirty="0">
                <a:solidFill>
                  <a:srgbClr val="0D0D0D"/>
                </a:solidFill>
                <a:ea typeface="+mj-ea"/>
                <a:cs typeface="+mj-cs"/>
              </a:rPr>
              <a:t> having the lowest prices. Consider choosing these locations to worry less about rental price fluctuations.</a:t>
            </a:r>
          </a:p>
        </p:txBody>
      </p:sp>
      <p:sp>
        <p:nvSpPr>
          <p:cNvPr id="11" name="TextBox 6">
            <a:extLst>
              <a:ext uri="{FF2B5EF4-FFF2-40B4-BE49-F238E27FC236}">
                <a16:creationId xmlns:a16="http://schemas.microsoft.com/office/drawing/2014/main" id="{840B5FA8-8CE0-4142-D898-AD11DBE7053C}"/>
              </a:ext>
            </a:extLst>
          </p:cNvPr>
          <p:cNvSpPr txBox="1"/>
          <p:nvPr/>
        </p:nvSpPr>
        <p:spPr>
          <a:xfrm>
            <a:off x="6824693" y="1739231"/>
            <a:ext cx="4748795" cy="353943"/>
          </a:xfrm>
          <a:prstGeom prst="rect">
            <a:avLst/>
          </a:prstGeom>
          <a:solidFill>
            <a:schemeClr val="bg2"/>
          </a:solidFill>
        </p:spPr>
        <p:txBody>
          <a:bodyPr wrap="square" lIns="91440" tIns="45720" rIns="91440" bIns="45720" anchor="t">
            <a:spAutoFit/>
          </a:bodyPr>
          <a:lstStyle/>
          <a:p>
            <a:pPr algn="ctr" defTabSz="868680">
              <a:spcAft>
                <a:spcPts val="600"/>
              </a:spcAft>
            </a:pPr>
            <a:r>
              <a:rPr lang="en-AU" sz="1700" dirty="0">
                <a:solidFill>
                  <a:srgbClr val="0D0D0D"/>
                </a:solidFill>
                <a:latin typeface="Söhne"/>
              </a:rPr>
              <a:t>Median Weekly Rent of 3 Most Stable LGAs</a:t>
            </a:r>
            <a:endParaRPr lang="en-AU" i="0" dirty="0">
              <a:solidFill>
                <a:srgbClr val="0D0D0D"/>
              </a:solidFill>
              <a:effectLst/>
              <a:latin typeface="Söhne"/>
            </a:endParaRPr>
          </a:p>
        </p:txBody>
      </p:sp>
      <p:sp>
        <p:nvSpPr>
          <p:cNvPr id="12" name="TextBox 6">
            <a:extLst>
              <a:ext uri="{FF2B5EF4-FFF2-40B4-BE49-F238E27FC236}">
                <a16:creationId xmlns:a16="http://schemas.microsoft.com/office/drawing/2014/main" id="{FB383A98-FF34-DC58-AF87-D46918DFD618}"/>
              </a:ext>
            </a:extLst>
          </p:cNvPr>
          <p:cNvSpPr txBox="1"/>
          <p:nvPr/>
        </p:nvSpPr>
        <p:spPr>
          <a:xfrm>
            <a:off x="892834" y="1718911"/>
            <a:ext cx="4311915" cy="369332"/>
          </a:xfrm>
          <a:prstGeom prst="rect">
            <a:avLst/>
          </a:prstGeom>
          <a:solidFill>
            <a:schemeClr val="bg2"/>
          </a:solidFill>
        </p:spPr>
        <p:txBody>
          <a:bodyPr wrap="square">
            <a:spAutoFit/>
          </a:bodyPr>
          <a:lstStyle/>
          <a:p>
            <a:pPr algn="ctr" defTabSz="868680">
              <a:spcAft>
                <a:spcPts val="600"/>
              </a:spcAft>
            </a:pPr>
            <a:r>
              <a:rPr lang="en-AU" sz="1710" i="0" dirty="0">
                <a:solidFill>
                  <a:srgbClr val="0D0D0D"/>
                </a:solidFill>
                <a:effectLst/>
                <a:latin typeface="Söhne"/>
              </a:rPr>
              <a:t>Annual Change in Weekly Rent</a:t>
            </a:r>
            <a:endParaRPr lang="en-AU" i="0" dirty="0">
              <a:solidFill>
                <a:srgbClr val="0D0D0D"/>
              </a:solidFill>
              <a:effectLst/>
              <a:latin typeface="Söhne"/>
            </a:endParaRPr>
          </a:p>
        </p:txBody>
      </p:sp>
      <p:sp>
        <p:nvSpPr>
          <p:cNvPr id="13" name="Rectangle 12">
            <a:extLst>
              <a:ext uri="{FF2B5EF4-FFF2-40B4-BE49-F238E27FC236}">
                <a16:creationId xmlns:a16="http://schemas.microsoft.com/office/drawing/2014/main" id="{F20298FF-322C-2700-E75D-CB91E7E8D86A}"/>
              </a:ext>
            </a:extLst>
          </p:cNvPr>
          <p:cNvSpPr/>
          <p:nvPr/>
        </p:nvSpPr>
        <p:spPr>
          <a:xfrm>
            <a:off x="9084623" y="0"/>
            <a:ext cx="3107377" cy="451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Stability</a:t>
            </a:r>
          </a:p>
        </p:txBody>
      </p:sp>
      <p:grpSp>
        <p:nvGrpSpPr>
          <p:cNvPr id="7" name="Group 4">
            <a:extLst>
              <a:ext uri="{FF2B5EF4-FFF2-40B4-BE49-F238E27FC236}">
                <a16:creationId xmlns:a16="http://schemas.microsoft.com/office/drawing/2014/main" id="{D035CE7B-DCD4-672D-2E5B-6FC431C435C6}"/>
              </a:ext>
            </a:extLst>
          </p:cNvPr>
          <p:cNvGrpSpPr/>
          <p:nvPr/>
        </p:nvGrpSpPr>
        <p:grpSpPr>
          <a:xfrm>
            <a:off x="-10160" y="-429925"/>
            <a:ext cx="433396" cy="7290332"/>
            <a:chOff x="0" y="-38100"/>
            <a:chExt cx="121020" cy="1025764"/>
          </a:xfrm>
        </p:grpSpPr>
        <p:sp>
          <p:nvSpPr>
            <p:cNvPr id="4" name="Freeform 5">
              <a:extLst>
                <a:ext uri="{FF2B5EF4-FFF2-40B4-BE49-F238E27FC236}">
                  <a16:creationId xmlns:a16="http://schemas.microsoft.com/office/drawing/2014/main" id="{D86241AA-99F1-1D13-2175-01989135D381}"/>
                </a:ext>
              </a:extLst>
            </p:cNvPr>
            <p:cNvSpPr/>
            <p:nvPr/>
          </p:nvSpPr>
          <p:spPr>
            <a:xfrm>
              <a:off x="0" y="0"/>
              <a:ext cx="121020" cy="987664"/>
            </a:xfrm>
            <a:custGeom>
              <a:avLst/>
              <a:gdLst/>
              <a:ahLst/>
              <a:cxnLst/>
              <a:rect l="l" t="t" r="r" b="b"/>
              <a:pathLst>
                <a:path w="121020" h="987664">
                  <a:moveTo>
                    <a:pt x="0" y="0"/>
                  </a:moveTo>
                  <a:lnTo>
                    <a:pt x="121020" y="0"/>
                  </a:lnTo>
                  <a:lnTo>
                    <a:pt x="121020" y="987664"/>
                  </a:lnTo>
                  <a:lnTo>
                    <a:pt x="0" y="987664"/>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5" name="TextBox 6">
              <a:extLst>
                <a:ext uri="{FF2B5EF4-FFF2-40B4-BE49-F238E27FC236}">
                  <a16:creationId xmlns:a16="http://schemas.microsoft.com/office/drawing/2014/main" id="{55B56587-21FF-2ADF-F350-D147CE8D251F}"/>
                </a:ext>
              </a:extLst>
            </p:cNvPr>
            <p:cNvSpPr txBox="1"/>
            <p:nvPr/>
          </p:nvSpPr>
          <p:spPr>
            <a:xfrm>
              <a:off x="0" y="-38100"/>
              <a:ext cx="121020" cy="102576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16" name="Rectangle 7">
            <a:extLst>
              <a:ext uri="{FF2B5EF4-FFF2-40B4-BE49-F238E27FC236}">
                <a16:creationId xmlns:a16="http://schemas.microsoft.com/office/drawing/2014/main" id="{F22ACCEF-7439-248F-2FF7-AD4F56E0DA2E}"/>
              </a:ext>
            </a:extLst>
          </p:cNvPr>
          <p:cNvSpPr/>
          <p:nvPr/>
        </p:nvSpPr>
        <p:spPr>
          <a:xfrm>
            <a:off x="3187452" y="2204627"/>
            <a:ext cx="478722" cy="4310704"/>
          </a:xfrm>
          <a:prstGeom prst="rect">
            <a:avLst/>
          </a:prstGeom>
          <a:no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7">
            <a:extLst>
              <a:ext uri="{FF2B5EF4-FFF2-40B4-BE49-F238E27FC236}">
                <a16:creationId xmlns:a16="http://schemas.microsoft.com/office/drawing/2014/main" id="{45D203B9-66E3-0322-9BAC-D18FB3C33DAA}"/>
              </a:ext>
            </a:extLst>
          </p:cNvPr>
          <p:cNvSpPr/>
          <p:nvPr/>
        </p:nvSpPr>
        <p:spPr>
          <a:xfrm>
            <a:off x="4528572" y="2204627"/>
            <a:ext cx="895282" cy="4310704"/>
          </a:xfrm>
          <a:prstGeom prst="rect">
            <a:avLst/>
          </a:prstGeom>
          <a:no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52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图表, 条形图&#10;&#10;已自动生成说明">
            <a:extLst>
              <a:ext uri="{FF2B5EF4-FFF2-40B4-BE49-F238E27FC236}">
                <a16:creationId xmlns:a16="http://schemas.microsoft.com/office/drawing/2014/main" id="{3B964B4C-BCCA-08E2-9D2A-3B18961F7FC5}"/>
              </a:ext>
            </a:extLst>
          </p:cNvPr>
          <p:cNvPicPr>
            <a:picLocks noChangeAspect="1"/>
          </p:cNvPicPr>
          <p:nvPr/>
        </p:nvPicPr>
        <p:blipFill>
          <a:blip r:embed="rId3"/>
          <a:stretch>
            <a:fillRect/>
          </a:stretch>
        </p:blipFill>
        <p:spPr>
          <a:xfrm>
            <a:off x="338924" y="2398688"/>
            <a:ext cx="6126580" cy="3870951"/>
          </a:xfrm>
          <a:prstGeom prst="rect">
            <a:avLst/>
          </a:prstGeom>
        </p:spPr>
      </p:pic>
      <p:sp>
        <p:nvSpPr>
          <p:cNvPr id="5" name="TextBox 6">
            <a:extLst>
              <a:ext uri="{FF2B5EF4-FFF2-40B4-BE49-F238E27FC236}">
                <a16:creationId xmlns:a16="http://schemas.microsoft.com/office/drawing/2014/main" id="{06986C7C-1A7E-DDF2-E905-08BF14126259}"/>
              </a:ext>
            </a:extLst>
          </p:cNvPr>
          <p:cNvSpPr txBox="1"/>
          <p:nvPr/>
        </p:nvSpPr>
        <p:spPr>
          <a:xfrm>
            <a:off x="1404601" y="1844960"/>
            <a:ext cx="4311915" cy="355482"/>
          </a:xfrm>
          <a:prstGeom prst="rect">
            <a:avLst/>
          </a:prstGeom>
          <a:solidFill>
            <a:schemeClr val="bg2"/>
          </a:solidFill>
        </p:spPr>
        <p:txBody>
          <a:bodyPr wrap="square" lIns="91440" tIns="45720" rIns="91440" bIns="45720" anchor="t">
            <a:spAutoFit/>
          </a:bodyPr>
          <a:lstStyle/>
          <a:p>
            <a:pPr algn="ctr" defTabSz="868680">
              <a:spcAft>
                <a:spcPts val="600"/>
              </a:spcAft>
            </a:pPr>
            <a:r>
              <a:rPr lang="en-AU" sz="1700" dirty="0">
                <a:solidFill>
                  <a:srgbClr val="0D0D0D"/>
                </a:solidFill>
                <a:latin typeface="Söhne"/>
              </a:rPr>
              <a:t>Average distance from UNSW </a:t>
            </a:r>
            <a:r>
              <a:rPr lang="en-AU" sz="1700" kern="1200" dirty="0">
                <a:solidFill>
                  <a:srgbClr val="0D0D0D"/>
                </a:solidFill>
                <a:latin typeface="Söhne"/>
                <a:ea typeface="+mn-ea"/>
                <a:cs typeface="+mn-cs"/>
              </a:rPr>
              <a:t>by LGAs</a:t>
            </a:r>
            <a:endParaRPr lang="en-AU" sz="1700" i="0" dirty="0">
              <a:solidFill>
                <a:srgbClr val="0D0D0D"/>
              </a:solidFill>
              <a:effectLst/>
              <a:latin typeface="Söhne"/>
            </a:endParaRPr>
          </a:p>
        </p:txBody>
      </p:sp>
      <p:sp>
        <p:nvSpPr>
          <p:cNvPr id="14" name="Title 1">
            <a:extLst>
              <a:ext uri="{FF2B5EF4-FFF2-40B4-BE49-F238E27FC236}">
                <a16:creationId xmlns:a16="http://schemas.microsoft.com/office/drawing/2014/main" id="{C2D18D05-CD60-F461-C4D7-0DD0FC21BCEC}"/>
              </a:ext>
            </a:extLst>
          </p:cNvPr>
          <p:cNvSpPr txBox="1">
            <a:spLocks/>
          </p:cNvSpPr>
          <p:nvPr/>
        </p:nvSpPr>
        <p:spPr>
          <a:xfrm>
            <a:off x="793401" y="448685"/>
            <a:ext cx="10000744" cy="3144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68680">
              <a:spcAft>
                <a:spcPts val="600"/>
              </a:spcAft>
            </a:pPr>
            <a:r>
              <a:rPr lang="en-AU" sz="1900" b="1" i="1" dirty="0">
                <a:solidFill>
                  <a:srgbClr val="0D0D0D"/>
                </a:solidFill>
                <a:latin typeface="Söhne"/>
              </a:rPr>
              <a:t>Which LGAs to choose if proximity is the priority?</a:t>
            </a:r>
          </a:p>
        </p:txBody>
      </p:sp>
      <p:sp>
        <p:nvSpPr>
          <p:cNvPr id="16" name="Title 1">
            <a:extLst>
              <a:ext uri="{FF2B5EF4-FFF2-40B4-BE49-F238E27FC236}">
                <a16:creationId xmlns:a16="http://schemas.microsoft.com/office/drawing/2014/main" id="{F3B90AA1-9CB3-2BA9-7CE2-023F7A30310C}"/>
              </a:ext>
            </a:extLst>
          </p:cNvPr>
          <p:cNvSpPr txBox="1">
            <a:spLocks/>
          </p:cNvSpPr>
          <p:nvPr/>
        </p:nvSpPr>
        <p:spPr>
          <a:xfrm>
            <a:off x="798212" y="1101056"/>
            <a:ext cx="10580299" cy="3144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68680">
              <a:spcAft>
                <a:spcPts val="600"/>
              </a:spcAft>
            </a:pPr>
            <a:r>
              <a:rPr lang="en-AU" sz="1900" dirty="0">
                <a:solidFill>
                  <a:srgbClr val="0D0D0D"/>
                </a:solidFill>
                <a:latin typeface="+mn-lt"/>
              </a:rPr>
              <a:t>Randwick is the nearest LGA from UNSW, followed by Waverley and Sydney. Though Sydney has the lowest median weekly rent, it has a large range of price. So, </a:t>
            </a:r>
            <a:r>
              <a:rPr lang="en-AU" sz="1900" b="1" dirty="0">
                <a:solidFill>
                  <a:srgbClr val="0D0D0D"/>
                </a:solidFill>
                <a:latin typeface="+mn-lt"/>
              </a:rPr>
              <a:t>Randwick</a:t>
            </a:r>
            <a:r>
              <a:rPr lang="en-AU" sz="1900" dirty="0">
                <a:solidFill>
                  <a:srgbClr val="0D0D0D"/>
                </a:solidFill>
                <a:latin typeface="+mn-lt"/>
              </a:rPr>
              <a:t> is a suitable LGA with an acceptable median weekly rant and a small scale of rental price.</a:t>
            </a:r>
            <a:endParaRPr lang="en-AU" sz="1900" dirty="0">
              <a:solidFill>
                <a:srgbClr val="0D0D0D"/>
              </a:solidFill>
              <a:latin typeface="Calibri"/>
              <a:ea typeface="Calibri"/>
              <a:cs typeface="Calibri"/>
            </a:endParaRPr>
          </a:p>
        </p:txBody>
      </p:sp>
      <p:sp>
        <p:nvSpPr>
          <p:cNvPr id="17" name="TextBox 6">
            <a:extLst>
              <a:ext uri="{FF2B5EF4-FFF2-40B4-BE49-F238E27FC236}">
                <a16:creationId xmlns:a16="http://schemas.microsoft.com/office/drawing/2014/main" id="{BDE34B32-8E6F-7A48-2CEE-BB610540B815}"/>
              </a:ext>
            </a:extLst>
          </p:cNvPr>
          <p:cNvSpPr txBox="1"/>
          <p:nvPr/>
        </p:nvSpPr>
        <p:spPr>
          <a:xfrm>
            <a:off x="7082654" y="1847731"/>
            <a:ext cx="4704460" cy="353943"/>
          </a:xfrm>
          <a:prstGeom prst="rect">
            <a:avLst/>
          </a:prstGeom>
          <a:solidFill>
            <a:schemeClr val="bg2"/>
          </a:solidFill>
        </p:spPr>
        <p:txBody>
          <a:bodyPr wrap="square" lIns="91440" tIns="45720" rIns="91440" bIns="45720" anchor="t">
            <a:spAutoFit/>
          </a:bodyPr>
          <a:lstStyle/>
          <a:p>
            <a:pPr algn="ctr" defTabSz="868680">
              <a:spcAft>
                <a:spcPts val="600"/>
              </a:spcAft>
            </a:pPr>
            <a:r>
              <a:rPr lang="en-AU" sz="1700">
                <a:solidFill>
                  <a:srgbClr val="0D0D0D"/>
                </a:solidFill>
                <a:latin typeface="Söhne"/>
              </a:rPr>
              <a:t>Weekly Rent of 3 Nearest LGAs</a:t>
            </a:r>
            <a:endParaRPr lang="en-AU" sz="1700" i="0">
              <a:solidFill>
                <a:srgbClr val="0D0D0D"/>
              </a:solidFill>
              <a:effectLst/>
              <a:latin typeface="Söhne"/>
            </a:endParaRPr>
          </a:p>
        </p:txBody>
      </p:sp>
      <p:sp>
        <p:nvSpPr>
          <p:cNvPr id="6" name="Rectangle 2">
            <a:extLst>
              <a:ext uri="{FF2B5EF4-FFF2-40B4-BE49-F238E27FC236}">
                <a16:creationId xmlns:a16="http://schemas.microsoft.com/office/drawing/2014/main" id="{2E1284CF-473E-A44F-CA7F-25CB348CFDB2}"/>
              </a:ext>
            </a:extLst>
          </p:cNvPr>
          <p:cNvSpPr/>
          <p:nvPr/>
        </p:nvSpPr>
        <p:spPr>
          <a:xfrm>
            <a:off x="9084623" y="0"/>
            <a:ext cx="3107377" cy="451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Proximity</a:t>
            </a:r>
          </a:p>
        </p:txBody>
      </p:sp>
      <p:pic>
        <p:nvPicPr>
          <p:cNvPr id="8" name="图片 7" descr="图表, 箱线图&#10;&#10;已自动生成说明">
            <a:extLst>
              <a:ext uri="{FF2B5EF4-FFF2-40B4-BE49-F238E27FC236}">
                <a16:creationId xmlns:a16="http://schemas.microsoft.com/office/drawing/2014/main" id="{58B80CFC-5A11-70E5-3610-0C5A0B68AB00}"/>
              </a:ext>
            </a:extLst>
          </p:cNvPr>
          <p:cNvPicPr>
            <a:picLocks noChangeAspect="1"/>
          </p:cNvPicPr>
          <p:nvPr/>
        </p:nvPicPr>
        <p:blipFill>
          <a:blip r:embed="rId4"/>
          <a:stretch>
            <a:fillRect/>
          </a:stretch>
        </p:blipFill>
        <p:spPr>
          <a:xfrm>
            <a:off x="6223000" y="2400318"/>
            <a:ext cx="6096000" cy="3558274"/>
          </a:xfrm>
          <a:prstGeom prst="rect">
            <a:avLst/>
          </a:prstGeom>
        </p:spPr>
      </p:pic>
      <p:sp>
        <p:nvSpPr>
          <p:cNvPr id="4" name="Rectangle 7">
            <a:extLst>
              <a:ext uri="{FF2B5EF4-FFF2-40B4-BE49-F238E27FC236}">
                <a16:creationId xmlns:a16="http://schemas.microsoft.com/office/drawing/2014/main" id="{22D80C6B-C3AF-3EB9-4730-714C3F2DC9D1}"/>
              </a:ext>
            </a:extLst>
          </p:cNvPr>
          <p:cNvSpPr/>
          <p:nvPr/>
        </p:nvSpPr>
        <p:spPr>
          <a:xfrm rot="5400000">
            <a:off x="2891888" y="182325"/>
            <a:ext cx="1110490" cy="5551147"/>
          </a:xfrm>
          <a:prstGeom prst="rect">
            <a:avLst/>
          </a:prstGeom>
          <a:no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4">
            <a:extLst>
              <a:ext uri="{FF2B5EF4-FFF2-40B4-BE49-F238E27FC236}">
                <a16:creationId xmlns:a16="http://schemas.microsoft.com/office/drawing/2014/main" id="{8BCC64FE-3B7E-3A0D-1DD7-0FDE8C3AE135}"/>
              </a:ext>
            </a:extLst>
          </p:cNvPr>
          <p:cNvGrpSpPr/>
          <p:nvPr/>
        </p:nvGrpSpPr>
        <p:grpSpPr>
          <a:xfrm>
            <a:off x="-28510" y="-432332"/>
            <a:ext cx="433396" cy="7290332"/>
            <a:chOff x="0" y="-38100"/>
            <a:chExt cx="121020" cy="1025764"/>
          </a:xfrm>
        </p:grpSpPr>
        <p:sp>
          <p:nvSpPr>
            <p:cNvPr id="7" name="Freeform 5">
              <a:extLst>
                <a:ext uri="{FF2B5EF4-FFF2-40B4-BE49-F238E27FC236}">
                  <a16:creationId xmlns:a16="http://schemas.microsoft.com/office/drawing/2014/main" id="{22F76509-3A40-4FAE-9A46-8DFDDCAE0273}"/>
                </a:ext>
              </a:extLst>
            </p:cNvPr>
            <p:cNvSpPr/>
            <p:nvPr/>
          </p:nvSpPr>
          <p:spPr>
            <a:xfrm>
              <a:off x="0" y="0"/>
              <a:ext cx="121020" cy="987664"/>
            </a:xfrm>
            <a:custGeom>
              <a:avLst/>
              <a:gdLst/>
              <a:ahLst/>
              <a:cxnLst/>
              <a:rect l="l" t="t" r="r" b="b"/>
              <a:pathLst>
                <a:path w="121020" h="987664">
                  <a:moveTo>
                    <a:pt x="0" y="0"/>
                  </a:moveTo>
                  <a:lnTo>
                    <a:pt x="121020" y="0"/>
                  </a:lnTo>
                  <a:lnTo>
                    <a:pt x="121020" y="987664"/>
                  </a:lnTo>
                  <a:lnTo>
                    <a:pt x="0" y="987664"/>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9" name="TextBox 6">
              <a:extLst>
                <a:ext uri="{FF2B5EF4-FFF2-40B4-BE49-F238E27FC236}">
                  <a16:creationId xmlns:a16="http://schemas.microsoft.com/office/drawing/2014/main" id="{F53A258C-E6C7-054C-C560-A81AFFED6800}"/>
                </a:ext>
              </a:extLst>
            </p:cNvPr>
            <p:cNvSpPr txBox="1"/>
            <p:nvPr/>
          </p:nvSpPr>
          <p:spPr>
            <a:xfrm>
              <a:off x="0" y="-38100"/>
              <a:ext cx="121020" cy="102576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Tree>
    <p:extLst>
      <p:ext uri="{BB962C8B-B14F-4D97-AF65-F5344CB8AC3E}">
        <p14:creationId xmlns:p14="http://schemas.microsoft.com/office/powerpoint/2010/main" val="61147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DBA86193-FDCE-579F-1B0A-676570B477CD}"/>
              </a:ext>
            </a:extLst>
          </p:cNvPr>
          <p:cNvSpPr txBox="1">
            <a:spLocks/>
          </p:cNvSpPr>
          <p:nvPr/>
        </p:nvSpPr>
        <p:spPr>
          <a:xfrm>
            <a:off x="469397" y="396713"/>
            <a:ext cx="10000744" cy="3144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68680">
              <a:spcAft>
                <a:spcPts val="600"/>
              </a:spcAft>
            </a:pPr>
            <a:r>
              <a:rPr lang="en-AU" sz="1900" b="1" i="1" dirty="0">
                <a:solidFill>
                  <a:srgbClr val="0D0D0D"/>
                </a:solidFill>
                <a:latin typeface="Söhne"/>
              </a:rPr>
              <a:t>Which LGAs to choose if store availability is the priority?</a:t>
            </a:r>
          </a:p>
        </p:txBody>
      </p:sp>
      <p:sp>
        <p:nvSpPr>
          <p:cNvPr id="20" name="TextBox 19">
            <a:extLst>
              <a:ext uri="{FF2B5EF4-FFF2-40B4-BE49-F238E27FC236}">
                <a16:creationId xmlns:a16="http://schemas.microsoft.com/office/drawing/2014/main" id="{38F0FE0F-8FB2-45C4-93A2-F6F3DA0CBED2}"/>
              </a:ext>
            </a:extLst>
          </p:cNvPr>
          <p:cNvSpPr txBox="1"/>
          <p:nvPr/>
        </p:nvSpPr>
        <p:spPr>
          <a:xfrm>
            <a:off x="489810" y="817155"/>
            <a:ext cx="10943662" cy="646331"/>
          </a:xfrm>
          <a:prstGeom prst="rect">
            <a:avLst/>
          </a:prstGeom>
          <a:noFill/>
        </p:spPr>
        <p:txBody>
          <a:bodyPr wrap="square" lIns="91440" tIns="45720" rIns="91440" bIns="45720" rtlCol="0" anchor="t">
            <a:spAutoFit/>
          </a:bodyPr>
          <a:lstStyle/>
          <a:p>
            <a:r>
              <a:rPr lang="en-AU" dirty="0">
                <a:latin typeface="Calibri"/>
                <a:ea typeface="Calibri"/>
                <a:cs typeface="Calibri"/>
              </a:rPr>
              <a:t>Sydney has the most stores available, making access to amenities easier, followed by Inner West and Burwood. Considering the prices,</a:t>
            </a:r>
            <a:r>
              <a:rPr lang="en-AU" b="1" dirty="0">
                <a:latin typeface="Calibri"/>
                <a:ea typeface="Calibri"/>
                <a:cs typeface="Calibri"/>
              </a:rPr>
              <a:t> Inner West </a:t>
            </a:r>
            <a:r>
              <a:rPr lang="en-AU" dirty="0">
                <a:latin typeface="Calibri"/>
                <a:ea typeface="Calibri"/>
                <a:cs typeface="Calibri"/>
              </a:rPr>
              <a:t>may be the best option as it is more affordable.</a:t>
            </a:r>
          </a:p>
        </p:txBody>
      </p:sp>
      <p:sp>
        <p:nvSpPr>
          <p:cNvPr id="22" name="Rectangle 2">
            <a:extLst>
              <a:ext uri="{FF2B5EF4-FFF2-40B4-BE49-F238E27FC236}">
                <a16:creationId xmlns:a16="http://schemas.microsoft.com/office/drawing/2014/main" id="{BB5AA47C-64C2-9FD0-4E85-9515A767DB9E}"/>
              </a:ext>
            </a:extLst>
          </p:cNvPr>
          <p:cNvSpPr/>
          <p:nvPr/>
        </p:nvSpPr>
        <p:spPr>
          <a:xfrm>
            <a:off x="9084623" y="0"/>
            <a:ext cx="3107377" cy="451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Store Availability</a:t>
            </a:r>
          </a:p>
        </p:txBody>
      </p:sp>
      <p:sp>
        <p:nvSpPr>
          <p:cNvPr id="3" name="TextBox 6">
            <a:extLst>
              <a:ext uri="{FF2B5EF4-FFF2-40B4-BE49-F238E27FC236}">
                <a16:creationId xmlns:a16="http://schemas.microsoft.com/office/drawing/2014/main" id="{8B46AF52-28AA-A043-26C3-F423F5F0B3EC}"/>
              </a:ext>
            </a:extLst>
          </p:cNvPr>
          <p:cNvSpPr txBox="1"/>
          <p:nvPr/>
        </p:nvSpPr>
        <p:spPr>
          <a:xfrm>
            <a:off x="6135756" y="1712467"/>
            <a:ext cx="5340853" cy="353943"/>
          </a:xfrm>
          <a:prstGeom prst="rect">
            <a:avLst/>
          </a:prstGeom>
          <a:solidFill>
            <a:schemeClr val="bg2"/>
          </a:solidFill>
        </p:spPr>
        <p:txBody>
          <a:bodyPr wrap="square" lIns="91440" tIns="45720" rIns="91440" bIns="45720" anchor="t">
            <a:spAutoFit/>
          </a:bodyPr>
          <a:lstStyle/>
          <a:p>
            <a:pPr algn="ctr" defTabSz="868680">
              <a:spcAft>
                <a:spcPts val="600"/>
              </a:spcAft>
            </a:pPr>
            <a:r>
              <a:rPr lang="en-AU" sz="1700" dirty="0">
                <a:solidFill>
                  <a:srgbClr val="0D0D0D"/>
                </a:solidFill>
                <a:latin typeface="Söhne"/>
              </a:rPr>
              <a:t>Weekly Rent of 3 LGAs with the Highest Number of Stores</a:t>
            </a:r>
            <a:endParaRPr lang="en-AU" sz="1700" i="0" dirty="0">
              <a:solidFill>
                <a:srgbClr val="0D0D0D"/>
              </a:solidFill>
              <a:effectLst/>
              <a:latin typeface="Söhne"/>
            </a:endParaRPr>
          </a:p>
        </p:txBody>
      </p:sp>
      <p:sp>
        <p:nvSpPr>
          <p:cNvPr id="7" name="TextBox 6">
            <a:extLst>
              <a:ext uri="{FF2B5EF4-FFF2-40B4-BE49-F238E27FC236}">
                <a16:creationId xmlns:a16="http://schemas.microsoft.com/office/drawing/2014/main" id="{722AB662-754A-F429-FCEB-F50189E01A91}"/>
              </a:ext>
            </a:extLst>
          </p:cNvPr>
          <p:cNvSpPr txBox="1"/>
          <p:nvPr/>
        </p:nvSpPr>
        <p:spPr>
          <a:xfrm>
            <a:off x="713667" y="1712467"/>
            <a:ext cx="4704460" cy="353943"/>
          </a:xfrm>
          <a:prstGeom prst="rect">
            <a:avLst/>
          </a:prstGeom>
          <a:solidFill>
            <a:schemeClr val="bg2"/>
          </a:solidFill>
        </p:spPr>
        <p:txBody>
          <a:bodyPr wrap="square" lIns="91440" tIns="45720" rIns="91440" bIns="45720" anchor="t">
            <a:spAutoFit/>
          </a:bodyPr>
          <a:lstStyle/>
          <a:p>
            <a:pPr algn="ctr" defTabSz="868680">
              <a:spcAft>
                <a:spcPts val="600"/>
              </a:spcAft>
            </a:pPr>
            <a:r>
              <a:rPr lang="en-AU" sz="1700" dirty="0">
                <a:solidFill>
                  <a:srgbClr val="0D0D0D"/>
                </a:solidFill>
                <a:latin typeface="Söhne"/>
              </a:rPr>
              <a:t>Average Number of Stores by LGA</a:t>
            </a:r>
            <a:endParaRPr lang="en-AU" sz="1700" i="0" dirty="0">
              <a:solidFill>
                <a:srgbClr val="0D0D0D"/>
              </a:solidFill>
              <a:effectLst/>
              <a:latin typeface="Söhne"/>
            </a:endParaRPr>
          </a:p>
        </p:txBody>
      </p:sp>
      <p:grpSp>
        <p:nvGrpSpPr>
          <p:cNvPr id="12" name="Group 4">
            <a:extLst>
              <a:ext uri="{FF2B5EF4-FFF2-40B4-BE49-F238E27FC236}">
                <a16:creationId xmlns:a16="http://schemas.microsoft.com/office/drawing/2014/main" id="{FD324868-188A-27E3-3D9D-E6AAD7AEB056}"/>
              </a:ext>
            </a:extLst>
          </p:cNvPr>
          <p:cNvGrpSpPr/>
          <p:nvPr/>
        </p:nvGrpSpPr>
        <p:grpSpPr>
          <a:xfrm>
            <a:off x="-10160" y="-429925"/>
            <a:ext cx="433396" cy="7290332"/>
            <a:chOff x="0" y="-38100"/>
            <a:chExt cx="121020" cy="1025764"/>
          </a:xfrm>
        </p:grpSpPr>
        <p:sp>
          <p:nvSpPr>
            <p:cNvPr id="10" name="Freeform 5">
              <a:extLst>
                <a:ext uri="{FF2B5EF4-FFF2-40B4-BE49-F238E27FC236}">
                  <a16:creationId xmlns:a16="http://schemas.microsoft.com/office/drawing/2014/main" id="{185B2DBB-18F2-3C37-6841-2A0162D667C4}"/>
                </a:ext>
              </a:extLst>
            </p:cNvPr>
            <p:cNvSpPr/>
            <p:nvPr/>
          </p:nvSpPr>
          <p:spPr>
            <a:xfrm>
              <a:off x="0" y="0"/>
              <a:ext cx="121020" cy="987664"/>
            </a:xfrm>
            <a:custGeom>
              <a:avLst/>
              <a:gdLst/>
              <a:ahLst/>
              <a:cxnLst/>
              <a:rect l="l" t="t" r="r" b="b"/>
              <a:pathLst>
                <a:path w="121020" h="987664">
                  <a:moveTo>
                    <a:pt x="0" y="0"/>
                  </a:moveTo>
                  <a:lnTo>
                    <a:pt x="121020" y="0"/>
                  </a:lnTo>
                  <a:lnTo>
                    <a:pt x="121020" y="987664"/>
                  </a:lnTo>
                  <a:lnTo>
                    <a:pt x="0" y="987664"/>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11" name="TextBox 6">
              <a:extLst>
                <a:ext uri="{FF2B5EF4-FFF2-40B4-BE49-F238E27FC236}">
                  <a16:creationId xmlns:a16="http://schemas.microsoft.com/office/drawing/2014/main" id="{FA2E21E8-AF66-DEED-5383-45ABB5670410}"/>
                </a:ext>
              </a:extLst>
            </p:cNvPr>
            <p:cNvSpPr txBox="1"/>
            <p:nvPr/>
          </p:nvSpPr>
          <p:spPr>
            <a:xfrm>
              <a:off x="0" y="-38100"/>
              <a:ext cx="121020" cy="102576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pic>
        <p:nvPicPr>
          <p:cNvPr id="5" name="Picture 4">
            <a:extLst>
              <a:ext uri="{FF2B5EF4-FFF2-40B4-BE49-F238E27FC236}">
                <a16:creationId xmlns:a16="http://schemas.microsoft.com/office/drawing/2014/main" id="{980964DC-E283-ACC4-686F-5C684D8AD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22" y="2315391"/>
            <a:ext cx="5107804" cy="37418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BC1FE54-0EAF-2A96-B06A-60BC42F42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149" y="2496335"/>
            <a:ext cx="5107804" cy="316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992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410A87A-6B65-12E6-202B-0B01051794A6}"/>
              </a:ext>
            </a:extLst>
          </p:cNvPr>
          <p:cNvSpPr txBox="1"/>
          <p:nvPr/>
        </p:nvSpPr>
        <p:spPr>
          <a:xfrm>
            <a:off x="587763" y="927691"/>
            <a:ext cx="10681523" cy="646331"/>
          </a:xfrm>
          <a:prstGeom prst="rect">
            <a:avLst/>
          </a:prstGeom>
          <a:noFill/>
        </p:spPr>
        <p:txBody>
          <a:bodyPr wrap="square" lIns="91440" tIns="45720" rIns="91440" bIns="45720" anchor="t">
            <a:spAutoFit/>
          </a:bodyPr>
          <a:lstStyle/>
          <a:p>
            <a:r>
              <a:rPr lang="en-US" dirty="0"/>
              <a:t>Flat/Unit and House are two common dwelling types, while Townhouse and House have the lowest average rental price. Considering both number of housing types and average rent, </a:t>
            </a:r>
            <a:r>
              <a:rPr lang="en-US" b="1" dirty="0"/>
              <a:t>House </a:t>
            </a:r>
            <a:r>
              <a:rPr lang="en-US" dirty="0"/>
              <a:t>may be a reliable choice.</a:t>
            </a:r>
          </a:p>
        </p:txBody>
      </p:sp>
      <p:sp>
        <p:nvSpPr>
          <p:cNvPr id="4" name="Title 1">
            <a:extLst>
              <a:ext uri="{FF2B5EF4-FFF2-40B4-BE49-F238E27FC236}">
                <a16:creationId xmlns:a16="http://schemas.microsoft.com/office/drawing/2014/main" id="{C44CCC08-1343-ABA7-BFD1-4D26A5152AA5}"/>
              </a:ext>
            </a:extLst>
          </p:cNvPr>
          <p:cNvSpPr txBox="1">
            <a:spLocks/>
          </p:cNvSpPr>
          <p:nvPr/>
        </p:nvSpPr>
        <p:spPr>
          <a:xfrm>
            <a:off x="586044" y="598513"/>
            <a:ext cx="10000744" cy="3144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68680">
              <a:spcAft>
                <a:spcPts val="600"/>
              </a:spcAft>
            </a:pPr>
            <a:r>
              <a:rPr lang="en-AU" sz="1900" b="1" i="1" dirty="0">
                <a:solidFill>
                  <a:srgbClr val="0D0D0D"/>
                </a:solidFill>
                <a:latin typeface="Söhne"/>
              </a:rPr>
              <a:t>Which dwelling type to choose based on number and weekly rent?</a:t>
            </a:r>
          </a:p>
        </p:txBody>
      </p:sp>
      <p:sp>
        <p:nvSpPr>
          <p:cNvPr id="11" name="TextBox 6">
            <a:extLst>
              <a:ext uri="{FF2B5EF4-FFF2-40B4-BE49-F238E27FC236}">
                <a16:creationId xmlns:a16="http://schemas.microsoft.com/office/drawing/2014/main" id="{E15C634E-04C2-0A22-5098-1484C02F888E}"/>
              </a:ext>
            </a:extLst>
          </p:cNvPr>
          <p:cNvSpPr txBox="1"/>
          <p:nvPr/>
        </p:nvSpPr>
        <p:spPr>
          <a:xfrm>
            <a:off x="998201" y="1847731"/>
            <a:ext cx="4427369" cy="355482"/>
          </a:xfrm>
          <a:prstGeom prst="rect">
            <a:avLst/>
          </a:prstGeom>
          <a:solidFill>
            <a:schemeClr val="bg2"/>
          </a:solidFill>
        </p:spPr>
        <p:txBody>
          <a:bodyPr wrap="square" lIns="91440" tIns="45720" rIns="91440" bIns="45720" anchor="t">
            <a:spAutoFit/>
          </a:bodyPr>
          <a:lstStyle/>
          <a:p>
            <a:pPr algn="ctr" defTabSz="868680">
              <a:spcAft>
                <a:spcPts val="600"/>
              </a:spcAft>
            </a:pPr>
            <a:r>
              <a:rPr lang="en-AU" sz="1700" dirty="0">
                <a:solidFill>
                  <a:srgbClr val="0D0D0D"/>
                </a:solidFill>
                <a:latin typeface="Söhne"/>
              </a:rPr>
              <a:t>Dwelling Types with Weekly Rent &lt; $500</a:t>
            </a:r>
            <a:endParaRPr lang="zh-CN" altLang="en-US" sz="1700" dirty="0">
              <a:solidFill>
                <a:srgbClr val="0D0D0D"/>
              </a:solidFill>
              <a:latin typeface="Söhne"/>
            </a:endParaRPr>
          </a:p>
        </p:txBody>
      </p:sp>
      <p:sp>
        <p:nvSpPr>
          <p:cNvPr id="13" name="TextBox 6">
            <a:extLst>
              <a:ext uri="{FF2B5EF4-FFF2-40B4-BE49-F238E27FC236}">
                <a16:creationId xmlns:a16="http://schemas.microsoft.com/office/drawing/2014/main" id="{2BFA0726-C339-EDFF-1642-909B7F0D7607}"/>
              </a:ext>
            </a:extLst>
          </p:cNvPr>
          <p:cNvSpPr txBox="1"/>
          <p:nvPr/>
        </p:nvSpPr>
        <p:spPr>
          <a:xfrm>
            <a:off x="7105746" y="1847731"/>
            <a:ext cx="4311915" cy="355482"/>
          </a:xfrm>
          <a:prstGeom prst="rect">
            <a:avLst/>
          </a:prstGeom>
          <a:solidFill>
            <a:schemeClr val="bg2"/>
          </a:solidFill>
        </p:spPr>
        <p:txBody>
          <a:bodyPr wrap="square" lIns="91440" tIns="45720" rIns="91440" bIns="45720" anchor="t">
            <a:spAutoFit/>
          </a:bodyPr>
          <a:lstStyle/>
          <a:p>
            <a:pPr algn="ctr" defTabSz="868680"/>
            <a:r>
              <a:rPr lang="en-AU" sz="1700" dirty="0">
                <a:solidFill>
                  <a:srgbClr val="0D0D0D"/>
                </a:solidFill>
                <a:latin typeface="Söhne"/>
              </a:rPr>
              <a:t>Average rent of each dwelling type</a:t>
            </a:r>
            <a:endParaRPr lang="zh-CN" altLang="en-US" dirty="0"/>
          </a:p>
        </p:txBody>
      </p:sp>
      <p:sp>
        <p:nvSpPr>
          <p:cNvPr id="3" name="Rectangle 2">
            <a:extLst>
              <a:ext uri="{FF2B5EF4-FFF2-40B4-BE49-F238E27FC236}">
                <a16:creationId xmlns:a16="http://schemas.microsoft.com/office/drawing/2014/main" id="{8397F3F4-8DCD-371E-3BA7-F94DB855232B}"/>
              </a:ext>
            </a:extLst>
          </p:cNvPr>
          <p:cNvSpPr/>
          <p:nvPr/>
        </p:nvSpPr>
        <p:spPr>
          <a:xfrm>
            <a:off x="9084623" y="0"/>
            <a:ext cx="3107377" cy="451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Dwelling Type</a:t>
            </a:r>
          </a:p>
        </p:txBody>
      </p:sp>
      <p:pic>
        <p:nvPicPr>
          <p:cNvPr id="2" name="图片 1" descr="图表, 饼图&#10;&#10;已自动生成说明">
            <a:extLst>
              <a:ext uri="{FF2B5EF4-FFF2-40B4-BE49-F238E27FC236}">
                <a16:creationId xmlns:a16="http://schemas.microsoft.com/office/drawing/2014/main" id="{8826E195-F0C9-ECF8-A76D-6FD0A2C1C95C}"/>
              </a:ext>
            </a:extLst>
          </p:cNvPr>
          <p:cNvPicPr>
            <a:picLocks noChangeAspect="1"/>
          </p:cNvPicPr>
          <p:nvPr/>
        </p:nvPicPr>
        <p:blipFill>
          <a:blip r:embed="rId3"/>
          <a:stretch>
            <a:fillRect/>
          </a:stretch>
        </p:blipFill>
        <p:spPr>
          <a:xfrm>
            <a:off x="994352" y="2202873"/>
            <a:ext cx="5100205" cy="4010891"/>
          </a:xfrm>
          <a:prstGeom prst="rect">
            <a:avLst/>
          </a:prstGeom>
        </p:spPr>
      </p:pic>
      <p:pic>
        <p:nvPicPr>
          <p:cNvPr id="10" name="内容占位符 9" descr="图表, 条形图&#10;&#10;已自动生成说明">
            <a:extLst>
              <a:ext uri="{FF2B5EF4-FFF2-40B4-BE49-F238E27FC236}">
                <a16:creationId xmlns:a16="http://schemas.microsoft.com/office/drawing/2014/main" id="{DB85B0B0-1F73-D3B9-18F7-1F16EFE7A761}"/>
              </a:ext>
            </a:extLst>
          </p:cNvPr>
          <p:cNvPicPr>
            <a:picLocks noGrp="1" noChangeAspect="1"/>
          </p:cNvPicPr>
          <p:nvPr>
            <p:ph idx="1"/>
          </p:nvPr>
        </p:nvPicPr>
        <p:blipFill>
          <a:blip r:embed="rId4"/>
          <a:stretch>
            <a:fillRect/>
          </a:stretch>
        </p:blipFill>
        <p:spPr>
          <a:xfrm>
            <a:off x="6210545" y="2324894"/>
            <a:ext cx="5751456" cy="4114800"/>
          </a:xfrm>
        </p:spPr>
      </p:pic>
      <p:grpSp>
        <p:nvGrpSpPr>
          <p:cNvPr id="9" name="Group 4">
            <a:extLst>
              <a:ext uri="{FF2B5EF4-FFF2-40B4-BE49-F238E27FC236}">
                <a16:creationId xmlns:a16="http://schemas.microsoft.com/office/drawing/2014/main" id="{89E397B8-71B6-404D-0DEC-C9563B50333A}"/>
              </a:ext>
            </a:extLst>
          </p:cNvPr>
          <p:cNvGrpSpPr/>
          <p:nvPr/>
        </p:nvGrpSpPr>
        <p:grpSpPr>
          <a:xfrm>
            <a:off x="-10160" y="-429925"/>
            <a:ext cx="433396" cy="7290332"/>
            <a:chOff x="0" y="-38100"/>
            <a:chExt cx="121020" cy="1025764"/>
          </a:xfrm>
        </p:grpSpPr>
        <p:sp>
          <p:nvSpPr>
            <p:cNvPr id="6" name="Freeform 5">
              <a:extLst>
                <a:ext uri="{FF2B5EF4-FFF2-40B4-BE49-F238E27FC236}">
                  <a16:creationId xmlns:a16="http://schemas.microsoft.com/office/drawing/2014/main" id="{529C0D38-7C99-A8CD-3436-7DE07FF31157}"/>
                </a:ext>
              </a:extLst>
            </p:cNvPr>
            <p:cNvSpPr/>
            <p:nvPr/>
          </p:nvSpPr>
          <p:spPr>
            <a:xfrm>
              <a:off x="0" y="0"/>
              <a:ext cx="121020" cy="987664"/>
            </a:xfrm>
            <a:custGeom>
              <a:avLst/>
              <a:gdLst/>
              <a:ahLst/>
              <a:cxnLst/>
              <a:rect l="l" t="t" r="r" b="b"/>
              <a:pathLst>
                <a:path w="121020" h="987664">
                  <a:moveTo>
                    <a:pt x="0" y="0"/>
                  </a:moveTo>
                  <a:lnTo>
                    <a:pt x="121020" y="0"/>
                  </a:lnTo>
                  <a:lnTo>
                    <a:pt x="121020" y="987664"/>
                  </a:lnTo>
                  <a:lnTo>
                    <a:pt x="0" y="987664"/>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8" name="TextBox 6">
              <a:extLst>
                <a:ext uri="{FF2B5EF4-FFF2-40B4-BE49-F238E27FC236}">
                  <a16:creationId xmlns:a16="http://schemas.microsoft.com/office/drawing/2014/main" id="{89675006-1854-7B1A-5614-AFB5AF89C9BC}"/>
                </a:ext>
              </a:extLst>
            </p:cNvPr>
            <p:cNvSpPr txBox="1"/>
            <p:nvPr/>
          </p:nvSpPr>
          <p:spPr>
            <a:xfrm>
              <a:off x="0" y="-38100"/>
              <a:ext cx="121020" cy="102576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Tree>
    <p:extLst>
      <p:ext uri="{BB962C8B-B14F-4D97-AF65-F5344CB8AC3E}">
        <p14:creationId xmlns:p14="http://schemas.microsoft.com/office/powerpoint/2010/main" val="1045232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410A87A-6B65-12E6-202B-0B01051794A6}"/>
              </a:ext>
            </a:extLst>
          </p:cNvPr>
          <p:cNvSpPr txBox="1"/>
          <p:nvPr/>
        </p:nvSpPr>
        <p:spPr>
          <a:xfrm>
            <a:off x="574876" y="841791"/>
            <a:ext cx="10450614" cy="646331"/>
          </a:xfrm>
          <a:prstGeom prst="rect">
            <a:avLst/>
          </a:prstGeom>
          <a:noFill/>
        </p:spPr>
        <p:txBody>
          <a:bodyPr wrap="square" lIns="91440" tIns="45720" rIns="91440" bIns="45720" anchor="t">
            <a:spAutoFit/>
          </a:bodyPr>
          <a:lstStyle/>
          <a:p>
            <a:r>
              <a:rPr lang="en-US"/>
              <a:t>2 and 3 bedrooms  are two common types under the budget of $500, but 3 bedrooms has a slightly lower average rent than 2 bedrooms. So, 3 bedrooms could be a better choice for cost-saving purpose.</a:t>
            </a:r>
          </a:p>
        </p:txBody>
      </p:sp>
      <p:sp>
        <p:nvSpPr>
          <p:cNvPr id="12" name="TextBox 6">
            <a:extLst>
              <a:ext uri="{FF2B5EF4-FFF2-40B4-BE49-F238E27FC236}">
                <a16:creationId xmlns:a16="http://schemas.microsoft.com/office/drawing/2014/main" id="{FCFA9D61-420B-730F-AEED-00FFEE800AD2}"/>
              </a:ext>
            </a:extLst>
          </p:cNvPr>
          <p:cNvSpPr txBox="1"/>
          <p:nvPr/>
        </p:nvSpPr>
        <p:spPr>
          <a:xfrm>
            <a:off x="871201" y="1709185"/>
            <a:ext cx="4958460" cy="338554"/>
          </a:xfrm>
          <a:prstGeom prst="rect">
            <a:avLst/>
          </a:prstGeom>
          <a:solidFill>
            <a:schemeClr val="bg2"/>
          </a:solidFill>
        </p:spPr>
        <p:txBody>
          <a:bodyPr wrap="square" lIns="91440" tIns="45720" rIns="91440" bIns="45720" anchor="t">
            <a:spAutoFit/>
          </a:bodyPr>
          <a:lstStyle/>
          <a:p>
            <a:pPr algn="ctr" defTabSz="868680">
              <a:spcAft>
                <a:spcPts val="600"/>
              </a:spcAft>
            </a:pPr>
            <a:r>
              <a:rPr lang="en-AU" sz="1600">
                <a:solidFill>
                  <a:srgbClr val="0D0D0D"/>
                </a:solidFill>
                <a:latin typeface="Söhne"/>
              </a:rPr>
              <a:t>Number of bedrooms with Weekly Rent&lt; $500</a:t>
            </a:r>
            <a:endParaRPr lang="zh-CN" altLang="en-US" sz="1600">
              <a:solidFill>
                <a:srgbClr val="0D0D0D"/>
              </a:solidFill>
              <a:latin typeface="Söhne"/>
              <a:ea typeface="等线"/>
            </a:endParaRPr>
          </a:p>
        </p:txBody>
      </p:sp>
      <p:sp>
        <p:nvSpPr>
          <p:cNvPr id="3" name="Rectangle 2">
            <a:extLst>
              <a:ext uri="{FF2B5EF4-FFF2-40B4-BE49-F238E27FC236}">
                <a16:creationId xmlns:a16="http://schemas.microsoft.com/office/drawing/2014/main" id="{17C9F3F7-D231-279B-D358-7460180EB4BD}"/>
              </a:ext>
            </a:extLst>
          </p:cNvPr>
          <p:cNvSpPr/>
          <p:nvPr/>
        </p:nvSpPr>
        <p:spPr>
          <a:xfrm>
            <a:off x="9084623" y="0"/>
            <a:ext cx="3107377" cy="451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Number of rooms</a:t>
            </a:r>
          </a:p>
        </p:txBody>
      </p:sp>
      <p:sp>
        <p:nvSpPr>
          <p:cNvPr id="5" name="Title 1">
            <a:extLst>
              <a:ext uri="{FF2B5EF4-FFF2-40B4-BE49-F238E27FC236}">
                <a16:creationId xmlns:a16="http://schemas.microsoft.com/office/drawing/2014/main" id="{3CDFAD7B-E6D2-3064-0186-6F074075908B}"/>
              </a:ext>
            </a:extLst>
          </p:cNvPr>
          <p:cNvSpPr txBox="1">
            <a:spLocks/>
          </p:cNvSpPr>
          <p:nvPr/>
        </p:nvSpPr>
        <p:spPr>
          <a:xfrm>
            <a:off x="572190" y="530888"/>
            <a:ext cx="10000744" cy="3144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68680">
              <a:spcAft>
                <a:spcPts val="600"/>
              </a:spcAft>
            </a:pPr>
            <a:r>
              <a:rPr lang="en-AU" sz="1900" b="1" i="1">
                <a:solidFill>
                  <a:srgbClr val="0D0D0D"/>
                </a:solidFill>
                <a:latin typeface="Söhne"/>
              </a:rPr>
              <a:t>What number of rooms to choose based on number and weekly rent?</a:t>
            </a:r>
          </a:p>
        </p:txBody>
      </p:sp>
      <p:sp>
        <p:nvSpPr>
          <p:cNvPr id="11" name="TextBox 12">
            <a:extLst>
              <a:ext uri="{FF2B5EF4-FFF2-40B4-BE49-F238E27FC236}">
                <a16:creationId xmlns:a16="http://schemas.microsoft.com/office/drawing/2014/main" id="{345AA44C-D175-8CA2-C500-A1090992561F}"/>
              </a:ext>
            </a:extLst>
          </p:cNvPr>
          <p:cNvSpPr txBox="1"/>
          <p:nvPr/>
        </p:nvSpPr>
        <p:spPr>
          <a:xfrm>
            <a:off x="6652219" y="1709185"/>
            <a:ext cx="5061110" cy="338554"/>
          </a:xfrm>
          <a:prstGeom prst="rect">
            <a:avLst/>
          </a:prstGeom>
          <a:solidFill>
            <a:schemeClr val="bg2"/>
          </a:solidFill>
        </p:spPr>
        <p:txBody>
          <a:bodyPr wrap="square" lIns="91440" tIns="45720" rIns="91440" bIns="45720" anchor="t">
            <a:spAutoFit/>
          </a:bodyPr>
          <a:lstStyle/>
          <a:p>
            <a:pPr algn="ctr" defTabSz="868680">
              <a:spcAft>
                <a:spcPts val="600"/>
              </a:spcAft>
            </a:pPr>
            <a:r>
              <a:rPr lang="en-AU" sz="1600" dirty="0">
                <a:solidFill>
                  <a:srgbClr val="0D0D0D"/>
                </a:solidFill>
                <a:latin typeface="Söhne"/>
              </a:rPr>
              <a:t>Average rent for different number of bedrooms</a:t>
            </a:r>
            <a:endParaRPr lang="zh-CN" altLang="en-US" sz="1600" dirty="0">
              <a:solidFill>
                <a:srgbClr val="0D0D0D"/>
              </a:solidFill>
              <a:latin typeface="Söhne"/>
              <a:ea typeface="等线"/>
            </a:endParaRPr>
          </a:p>
        </p:txBody>
      </p:sp>
      <p:pic>
        <p:nvPicPr>
          <p:cNvPr id="8" name="内容占位符 7" descr="图表, 饼图&#10;&#10;已自动生成说明">
            <a:extLst>
              <a:ext uri="{FF2B5EF4-FFF2-40B4-BE49-F238E27FC236}">
                <a16:creationId xmlns:a16="http://schemas.microsoft.com/office/drawing/2014/main" id="{086A2281-9719-847E-8B6B-046B5351F758}"/>
              </a:ext>
            </a:extLst>
          </p:cNvPr>
          <p:cNvPicPr>
            <a:picLocks noGrp="1" noChangeAspect="1"/>
          </p:cNvPicPr>
          <p:nvPr>
            <p:ph idx="1"/>
          </p:nvPr>
        </p:nvPicPr>
        <p:blipFill>
          <a:blip r:embed="rId3"/>
          <a:stretch>
            <a:fillRect/>
          </a:stretch>
        </p:blipFill>
        <p:spPr>
          <a:xfrm>
            <a:off x="890009" y="2240180"/>
            <a:ext cx="5551344" cy="3764685"/>
          </a:xfrm>
        </p:spPr>
      </p:pic>
      <p:pic>
        <p:nvPicPr>
          <p:cNvPr id="9" name="图片 8" descr="图表, 条形图&#10;&#10;已自动生成说明">
            <a:extLst>
              <a:ext uri="{FF2B5EF4-FFF2-40B4-BE49-F238E27FC236}">
                <a16:creationId xmlns:a16="http://schemas.microsoft.com/office/drawing/2014/main" id="{3C85321A-FEF4-7675-97C7-CEE660144D56}"/>
              </a:ext>
            </a:extLst>
          </p:cNvPr>
          <p:cNvPicPr>
            <a:picLocks noChangeAspect="1"/>
          </p:cNvPicPr>
          <p:nvPr/>
        </p:nvPicPr>
        <p:blipFill>
          <a:blip r:embed="rId4"/>
          <a:stretch>
            <a:fillRect/>
          </a:stretch>
        </p:blipFill>
        <p:spPr>
          <a:xfrm>
            <a:off x="6213363" y="2237509"/>
            <a:ext cx="5630366" cy="4114800"/>
          </a:xfrm>
          <a:prstGeom prst="rect">
            <a:avLst/>
          </a:prstGeom>
        </p:spPr>
      </p:pic>
      <p:grpSp>
        <p:nvGrpSpPr>
          <p:cNvPr id="10" name="Group 4">
            <a:extLst>
              <a:ext uri="{FF2B5EF4-FFF2-40B4-BE49-F238E27FC236}">
                <a16:creationId xmlns:a16="http://schemas.microsoft.com/office/drawing/2014/main" id="{9960A458-31EE-0DEB-83E5-8021703BB91A}"/>
              </a:ext>
            </a:extLst>
          </p:cNvPr>
          <p:cNvGrpSpPr/>
          <p:nvPr/>
        </p:nvGrpSpPr>
        <p:grpSpPr>
          <a:xfrm>
            <a:off x="-10160" y="-429925"/>
            <a:ext cx="433396" cy="7290332"/>
            <a:chOff x="0" y="-38100"/>
            <a:chExt cx="121020" cy="1025764"/>
          </a:xfrm>
        </p:grpSpPr>
        <p:sp>
          <p:nvSpPr>
            <p:cNvPr id="4" name="Freeform 5">
              <a:extLst>
                <a:ext uri="{FF2B5EF4-FFF2-40B4-BE49-F238E27FC236}">
                  <a16:creationId xmlns:a16="http://schemas.microsoft.com/office/drawing/2014/main" id="{92FDA685-FD41-A893-EFA8-CEE92601F9AE}"/>
                </a:ext>
              </a:extLst>
            </p:cNvPr>
            <p:cNvSpPr/>
            <p:nvPr/>
          </p:nvSpPr>
          <p:spPr>
            <a:xfrm>
              <a:off x="0" y="0"/>
              <a:ext cx="121020" cy="987664"/>
            </a:xfrm>
            <a:custGeom>
              <a:avLst/>
              <a:gdLst/>
              <a:ahLst/>
              <a:cxnLst/>
              <a:rect l="l" t="t" r="r" b="b"/>
              <a:pathLst>
                <a:path w="121020" h="987664">
                  <a:moveTo>
                    <a:pt x="0" y="0"/>
                  </a:moveTo>
                  <a:lnTo>
                    <a:pt x="121020" y="0"/>
                  </a:lnTo>
                  <a:lnTo>
                    <a:pt x="121020" y="987664"/>
                  </a:lnTo>
                  <a:lnTo>
                    <a:pt x="0" y="987664"/>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6" name="TextBox 6">
              <a:extLst>
                <a:ext uri="{FF2B5EF4-FFF2-40B4-BE49-F238E27FC236}">
                  <a16:creationId xmlns:a16="http://schemas.microsoft.com/office/drawing/2014/main" id="{4D3E63AB-FF49-3A8A-ABC5-990CA5149568}"/>
                </a:ext>
              </a:extLst>
            </p:cNvPr>
            <p:cNvSpPr txBox="1"/>
            <p:nvPr/>
          </p:nvSpPr>
          <p:spPr>
            <a:xfrm>
              <a:off x="0" y="-38100"/>
              <a:ext cx="121020" cy="102576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Tree>
    <p:extLst>
      <p:ext uri="{BB962C8B-B14F-4D97-AF65-F5344CB8AC3E}">
        <p14:creationId xmlns:p14="http://schemas.microsoft.com/office/powerpoint/2010/main" val="89089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1EBC200-9DCF-764E-AAD8-250D8FE46CB0}"/>
              </a:ext>
            </a:extLst>
          </p:cNvPr>
          <p:cNvGraphicFramePr>
            <a:graphicFrameLocks noGrp="1"/>
          </p:cNvGraphicFramePr>
          <p:nvPr>
            <p:ph idx="1"/>
            <p:extLst>
              <p:ext uri="{D42A27DB-BD31-4B8C-83A1-F6EECF244321}">
                <p14:modId xmlns:p14="http://schemas.microsoft.com/office/powerpoint/2010/main" val="1772538449"/>
              </p:ext>
            </p:extLst>
          </p:nvPr>
        </p:nvGraphicFramePr>
        <p:xfrm>
          <a:off x="1317171" y="1643479"/>
          <a:ext cx="9210462" cy="2277737"/>
        </p:xfrm>
        <a:graphic>
          <a:graphicData uri="http://schemas.openxmlformats.org/drawingml/2006/table">
            <a:tbl>
              <a:tblPr firstRow="1" bandRow="1">
                <a:tableStyleId>{8EC20E35-A176-4012-BC5E-935CFFF8708E}</a:tableStyleId>
              </a:tblPr>
              <a:tblGrid>
                <a:gridCol w="1276726">
                  <a:extLst>
                    <a:ext uri="{9D8B030D-6E8A-4147-A177-3AD203B41FA5}">
                      <a16:colId xmlns:a16="http://schemas.microsoft.com/office/drawing/2014/main" val="2430703329"/>
                    </a:ext>
                  </a:extLst>
                </a:gridCol>
                <a:gridCol w="1983434">
                  <a:extLst>
                    <a:ext uri="{9D8B030D-6E8A-4147-A177-3AD203B41FA5}">
                      <a16:colId xmlns:a16="http://schemas.microsoft.com/office/drawing/2014/main" val="2005472533"/>
                    </a:ext>
                  </a:extLst>
                </a:gridCol>
                <a:gridCol w="1983434">
                  <a:extLst>
                    <a:ext uri="{9D8B030D-6E8A-4147-A177-3AD203B41FA5}">
                      <a16:colId xmlns:a16="http://schemas.microsoft.com/office/drawing/2014/main" val="809219151"/>
                    </a:ext>
                  </a:extLst>
                </a:gridCol>
                <a:gridCol w="1983434">
                  <a:extLst>
                    <a:ext uri="{9D8B030D-6E8A-4147-A177-3AD203B41FA5}">
                      <a16:colId xmlns:a16="http://schemas.microsoft.com/office/drawing/2014/main" val="1822773338"/>
                    </a:ext>
                  </a:extLst>
                </a:gridCol>
                <a:gridCol w="1983434">
                  <a:extLst>
                    <a:ext uri="{9D8B030D-6E8A-4147-A177-3AD203B41FA5}">
                      <a16:colId xmlns:a16="http://schemas.microsoft.com/office/drawing/2014/main" val="3563548544"/>
                    </a:ext>
                  </a:extLst>
                </a:gridCol>
              </a:tblGrid>
              <a:tr h="863318">
                <a:tc>
                  <a:txBody>
                    <a:bodyPr/>
                    <a:lstStyle/>
                    <a:p>
                      <a:pPr algn="ctr" fontAlgn="b"/>
                      <a:r>
                        <a:rPr lang="en-AU" sz="1800" b="1" i="0" u="none" strike="noStrike" cap="none" spc="0" dirty="0">
                          <a:solidFill>
                            <a:schemeClr val="bg1"/>
                          </a:solidFill>
                          <a:effectLst/>
                          <a:latin typeface="Aptos Narrow"/>
                        </a:rPr>
                        <a:t>Options</a:t>
                      </a:r>
                    </a:p>
                  </a:txBody>
                  <a:tcPr marL="36813" marR="36813" marT="36813" marB="160340" anchor="ctr"/>
                </a:tc>
                <a:tc>
                  <a:txBody>
                    <a:bodyPr/>
                    <a:lstStyle/>
                    <a:p>
                      <a:pPr algn="ctr" fontAlgn="b"/>
                      <a:r>
                        <a:rPr lang="en-AU" sz="1800" b="1" u="none" strike="noStrike" cap="none" spc="0">
                          <a:solidFill>
                            <a:schemeClr val="bg1"/>
                          </a:solidFill>
                          <a:effectLst/>
                        </a:rPr>
                        <a:t>Affordability</a:t>
                      </a:r>
                    </a:p>
                  </a:txBody>
                  <a:tcPr marL="36813" marR="36813" marT="36813" marB="160340" anchor="ctr"/>
                </a:tc>
                <a:tc>
                  <a:txBody>
                    <a:bodyPr/>
                    <a:lstStyle/>
                    <a:p>
                      <a:pPr algn="ctr" fontAlgn="b"/>
                      <a:r>
                        <a:rPr lang="en-AU" sz="1800" b="1" u="none" strike="noStrike" cap="none" spc="0">
                          <a:solidFill>
                            <a:schemeClr val="bg1"/>
                          </a:solidFill>
                          <a:effectLst/>
                        </a:rPr>
                        <a:t>Proximity</a:t>
                      </a:r>
                      <a:endParaRPr lang="en-AU" sz="1800" b="1" i="0" u="none" strike="noStrike" cap="none" spc="0">
                        <a:solidFill>
                          <a:schemeClr val="bg1"/>
                        </a:solidFill>
                        <a:effectLst/>
                        <a:latin typeface="Aptos Narrow" panose="020B0004020202020204" pitchFamily="34" charset="0"/>
                      </a:endParaRPr>
                    </a:p>
                  </a:txBody>
                  <a:tcPr marL="36813" marR="36813" marT="36813" marB="160340" anchor="ctr"/>
                </a:tc>
                <a:tc>
                  <a:txBody>
                    <a:bodyPr/>
                    <a:lstStyle/>
                    <a:p>
                      <a:pPr algn="ctr" fontAlgn="b"/>
                      <a:r>
                        <a:rPr lang="en-AU" sz="1800" b="1" u="none" strike="noStrike" cap="none" spc="0" dirty="0">
                          <a:solidFill>
                            <a:schemeClr val="bg1"/>
                          </a:solidFill>
                          <a:effectLst/>
                        </a:rPr>
                        <a:t>Store Availability</a:t>
                      </a:r>
                      <a:endParaRPr lang="en-AU" sz="1800" b="1" i="0" u="none" strike="noStrike" cap="none" spc="0" dirty="0">
                        <a:solidFill>
                          <a:schemeClr val="bg1"/>
                        </a:solidFill>
                        <a:effectLst/>
                        <a:latin typeface="Aptos Narrow" panose="020B0004020202020204" pitchFamily="34" charset="0"/>
                      </a:endParaRPr>
                    </a:p>
                  </a:txBody>
                  <a:tcPr marL="36813" marR="36813" marT="36813" marB="160340" anchor="ctr"/>
                </a:tc>
                <a:tc>
                  <a:txBody>
                    <a:bodyPr/>
                    <a:lstStyle/>
                    <a:p>
                      <a:pPr algn="ctr" fontAlgn="b"/>
                      <a:r>
                        <a:rPr lang="en-AU" sz="1800" b="1" i="0" u="none" strike="noStrike" cap="none" spc="0">
                          <a:solidFill>
                            <a:schemeClr val="bg1"/>
                          </a:solidFill>
                          <a:effectLst/>
                          <a:latin typeface="Aptos Narrow"/>
                        </a:rPr>
                        <a:t>Price Stability</a:t>
                      </a:r>
                    </a:p>
                  </a:txBody>
                  <a:tcPr marL="36813" marR="36813" marT="36813" marB="160340" anchor="ctr"/>
                </a:tc>
                <a:extLst>
                  <a:ext uri="{0D108BD9-81ED-4DB2-BD59-A6C34878D82A}">
                    <a16:rowId xmlns:a16="http://schemas.microsoft.com/office/drawing/2014/main" val="1870455335"/>
                  </a:ext>
                </a:extLst>
              </a:tr>
              <a:tr h="466588">
                <a:tc>
                  <a:txBody>
                    <a:bodyPr/>
                    <a:lstStyle/>
                    <a:p>
                      <a:pPr algn="ctr" fontAlgn="b"/>
                      <a:r>
                        <a:rPr lang="en-AU" sz="1800" b="0" i="0" u="none" strike="noStrike" cap="none" spc="0">
                          <a:solidFill>
                            <a:schemeClr val="tx1"/>
                          </a:solidFill>
                          <a:effectLst/>
                          <a:latin typeface="Aptos Narrow"/>
                        </a:rPr>
                        <a:t>1.</a:t>
                      </a:r>
                    </a:p>
                  </a:txBody>
                  <a:tcPr marL="36813" marR="36813" marT="36813" marB="160340" anchor="ctr"/>
                </a:tc>
                <a:tc>
                  <a:txBody>
                    <a:bodyPr/>
                    <a:lstStyle/>
                    <a:p>
                      <a:pPr algn="ctr" fontAlgn="b"/>
                      <a:r>
                        <a:rPr lang="en-AU" sz="1800" b="0" i="0" u="none" strike="noStrike" cap="none" spc="0" dirty="0">
                          <a:solidFill>
                            <a:schemeClr val="tx1"/>
                          </a:solidFill>
                          <a:effectLst/>
                          <a:latin typeface="Aptos Narrow"/>
                        </a:rPr>
                        <a:t>Parramatta</a:t>
                      </a:r>
                      <a:endParaRPr lang="en-AU" sz="1800" b="0" i="0" u="none" strike="noStrike" cap="none" spc="0" dirty="0">
                        <a:solidFill>
                          <a:schemeClr val="tx1"/>
                        </a:solidFill>
                        <a:effectLst/>
                        <a:latin typeface="Aptos Narrow" panose="020B0004020202020204" pitchFamily="34" charset="0"/>
                      </a:endParaRPr>
                    </a:p>
                  </a:txBody>
                  <a:tcPr marL="36813" marR="36813" marT="36813" marB="16034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U" sz="1800" b="0" i="0" u="none" strike="noStrike" cap="none" spc="0" dirty="0">
                          <a:solidFill>
                            <a:schemeClr val="tx1"/>
                          </a:solidFill>
                          <a:effectLst/>
                          <a:latin typeface="Aptos Narrow"/>
                        </a:rPr>
                        <a:t>Randwick</a:t>
                      </a:r>
                    </a:p>
                  </a:txBody>
                  <a:tcPr marL="36813" marR="36813" marT="36813" marB="16034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U" sz="1800" b="0" i="0" u="none" strike="noStrike" kern="1200" cap="none" spc="0" dirty="0">
                          <a:solidFill>
                            <a:schemeClr val="tx1"/>
                          </a:solidFill>
                          <a:effectLst/>
                          <a:latin typeface="Aptos Narrow"/>
                          <a:ea typeface="+mn-ea"/>
                          <a:cs typeface="+mn-cs"/>
                        </a:rPr>
                        <a:t>Sydney</a:t>
                      </a:r>
                    </a:p>
                  </a:txBody>
                  <a:tcPr marL="36813" marR="36813" marT="36813" marB="160340" anchor="ctr"/>
                </a:tc>
                <a:tc>
                  <a:txBody>
                    <a:bodyPr/>
                    <a:lstStyle/>
                    <a:p>
                      <a:pPr marL="0" algn="ctr" defTabSz="914400" rtl="0" eaLnBrk="1" fontAlgn="b" latinLnBrk="0" hangingPunct="1"/>
                      <a:r>
                        <a:rPr lang="en-AU" sz="1800" b="0" i="0" u="none" strike="noStrike" kern="1200" cap="none" spc="0">
                          <a:solidFill>
                            <a:schemeClr val="tx1"/>
                          </a:solidFill>
                          <a:effectLst/>
                          <a:latin typeface="Aptos Narrow" panose="020B0004020202020204" pitchFamily="34" charset="0"/>
                          <a:ea typeface="+mn-ea"/>
                          <a:cs typeface="+mn-cs"/>
                        </a:rPr>
                        <a:t>Strathfield</a:t>
                      </a:r>
                    </a:p>
                  </a:txBody>
                  <a:tcPr marL="36813" marR="36813" marT="36813" marB="160340" anchor="ctr"/>
                </a:tc>
                <a:extLst>
                  <a:ext uri="{0D108BD9-81ED-4DB2-BD59-A6C34878D82A}">
                    <a16:rowId xmlns:a16="http://schemas.microsoft.com/office/drawing/2014/main" val="1063333088"/>
                  </a:ext>
                </a:extLst>
              </a:tr>
              <a:tr h="466588">
                <a:tc>
                  <a:txBody>
                    <a:bodyPr/>
                    <a:lstStyle/>
                    <a:p>
                      <a:pPr algn="ctr" fontAlgn="b"/>
                      <a:r>
                        <a:rPr lang="en-AU" sz="1800" b="0" i="0" u="none" strike="noStrike" cap="none" spc="0">
                          <a:solidFill>
                            <a:schemeClr val="tx1"/>
                          </a:solidFill>
                          <a:effectLst/>
                          <a:latin typeface="Aptos Narrow"/>
                        </a:rPr>
                        <a:t>2.</a:t>
                      </a:r>
                    </a:p>
                  </a:txBody>
                  <a:tcPr marL="36813" marR="36813" marT="36813" marB="160340" anchor="ctr"/>
                </a:tc>
                <a:tc>
                  <a:txBody>
                    <a:bodyPr/>
                    <a:lstStyle/>
                    <a:p>
                      <a:pPr algn="ctr" fontAlgn="b"/>
                      <a:r>
                        <a:rPr lang="en-AU" sz="1800" b="0" i="0" u="none" strike="noStrike" cap="none" spc="0" dirty="0">
                          <a:solidFill>
                            <a:schemeClr val="tx1"/>
                          </a:solidFill>
                          <a:effectLst/>
                          <a:latin typeface="Aptos Narrow"/>
                        </a:rPr>
                        <a:t>Strathfield</a:t>
                      </a:r>
                    </a:p>
                  </a:txBody>
                  <a:tcPr marL="36813" marR="36813" marT="36813" marB="160340" anchor="ctr"/>
                </a:tc>
                <a:tc>
                  <a:txBody>
                    <a:bodyPr/>
                    <a:lstStyle/>
                    <a:p>
                      <a:pPr algn="ctr" fontAlgn="b"/>
                      <a:r>
                        <a:rPr lang="en-AU" sz="1800" b="0" i="0" u="none" strike="noStrike" cap="none" spc="0">
                          <a:solidFill>
                            <a:schemeClr val="tx1"/>
                          </a:solidFill>
                          <a:effectLst/>
                          <a:latin typeface="Aptos Narrow" panose="020B0004020202020204" pitchFamily="34" charset="0"/>
                        </a:rPr>
                        <a:t>Waverley</a:t>
                      </a:r>
                    </a:p>
                  </a:txBody>
                  <a:tcPr marL="36813" marR="36813" marT="36813" marB="160340" anchor="ctr"/>
                </a:tc>
                <a:tc>
                  <a:txBody>
                    <a:bodyPr/>
                    <a:lstStyle/>
                    <a:p>
                      <a:pPr algn="ctr" fontAlgn="b"/>
                      <a:r>
                        <a:rPr lang="en-AU" sz="1800" b="0" i="0" u="none" strike="noStrike" cap="none" spc="0" dirty="0">
                          <a:solidFill>
                            <a:schemeClr val="tx1"/>
                          </a:solidFill>
                          <a:effectLst/>
                          <a:latin typeface="Aptos Narrow" panose="020B0004020202020204" pitchFamily="34" charset="0"/>
                        </a:rPr>
                        <a:t>Inner West</a:t>
                      </a:r>
                    </a:p>
                  </a:txBody>
                  <a:tcPr marL="36813" marR="36813" marT="36813" marB="160340" anchor="ctr"/>
                </a:tc>
                <a:tc>
                  <a:txBody>
                    <a:bodyPr/>
                    <a:lstStyle/>
                    <a:p>
                      <a:pPr algn="ctr" fontAlgn="b"/>
                      <a:r>
                        <a:rPr lang="en-AU" sz="1800" b="0" i="0" u="none" strike="noStrike" cap="none" spc="0">
                          <a:solidFill>
                            <a:schemeClr val="tx1"/>
                          </a:solidFill>
                          <a:effectLst/>
                          <a:latin typeface="Aptos Narrow" panose="020B0004020202020204" pitchFamily="34" charset="0"/>
                        </a:rPr>
                        <a:t>Burwood</a:t>
                      </a:r>
                    </a:p>
                  </a:txBody>
                  <a:tcPr marL="36813" marR="36813" marT="36813" marB="160340" anchor="ctr"/>
                </a:tc>
                <a:extLst>
                  <a:ext uri="{0D108BD9-81ED-4DB2-BD59-A6C34878D82A}">
                    <a16:rowId xmlns:a16="http://schemas.microsoft.com/office/drawing/2014/main" val="1598831022"/>
                  </a:ext>
                </a:extLst>
              </a:tr>
              <a:tr h="466588">
                <a:tc>
                  <a:txBody>
                    <a:bodyPr/>
                    <a:lstStyle/>
                    <a:p>
                      <a:pPr algn="ctr" fontAlgn="b"/>
                      <a:r>
                        <a:rPr lang="en-AU" sz="1800" b="0" i="0" u="none" strike="noStrike" cap="none" spc="0">
                          <a:solidFill>
                            <a:schemeClr val="tx1"/>
                          </a:solidFill>
                          <a:effectLst/>
                          <a:latin typeface="Aptos Narrow"/>
                        </a:rPr>
                        <a:t>3</a:t>
                      </a:r>
                    </a:p>
                  </a:txBody>
                  <a:tcPr marL="36813" marR="36813" marT="36813" marB="160340" anchor="ctr"/>
                </a:tc>
                <a:tc>
                  <a:txBody>
                    <a:bodyPr/>
                    <a:lstStyle/>
                    <a:p>
                      <a:pPr algn="ctr" fontAlgn="b"/>
                      <a:r>
                        <a:rPr lang="en-AU" sz="1800" b="0" i="0" u="none" strike="noStrike" cap="none" spc="0">
                          <a:solidFill>
                            <a:schemeClr val="tx1"/>
                          </a:solidFill>
                          <a:effectLst/>
                          <a:latin typeface="Aptos Narrow"/>
                        </a:rPr>
                        <a:t>Inner West</a:t>
                      </a:r>
                    </a:p>
                  </a:txBody>
                  <a:tcPr marL="36813" marR="36813" marT="36813" marB="160340" anchor="ctr"/>
                </a:tc>
                <a:tc>
                  <a:txBody>
                    <a:bodyPr/>
                    <a:lstStyle/>
                    <a:p>
                      <a:pPr algn="ctr" fontAlgn="b"/>
                      <a:r>
                        <a:rPr lang="en-AU" sz="1800" b="0" i="0" u="none" strike="noStrike" cap="none" spc="0">
                          <a:solidFill>
                            <a:schemeClr val="tx1"/>
                          </a:solidFill>
                          <a:effectLst/>
                          <a:latin typeface="Aptos Narrow" panose="020B0004020202020204" pitchFamily="34" charset="0"/>
                        </a:rPr>
                        <a:t>Sydney</a:t>
                      </a:r>
                    </a:p>
                  </a:txBody>
                  <a:tcPr marL="36813" marR="36813" marT="36813" marB="160340" anchor="ctr"/>
                </a:tc>
                <a:tc>
                  <a:txBody>
                    <a:bodyPr/>
                    <a:lstStyle/>
                    <a:p>
                      <a:pPr algn="ctr" fontAlgn="b"/>
                      <a:r>
                        <a:rPr lang="en-AU" sz="1800" b="0" i="0" u="none" strike="noStrike" cap="none" spc="0" dirty="0">
                          <a:solidFill>
                            <a:schemeClr val="tx1"/>
                          </a:solidFill>
                          <a:effectLst/>
                          <a:latin typeface="Aptos Narrow" panose="020B0004020202020204" pitchFamily="34" charset="0"/>
                        </a:rPr>
                        <a:t>Burwood</a:t>
                      </a:r>
                    </a:p>
                  </a:txBody>
                  <a:tcPr marL="36813" marR="36813" marT="36813" marB="160340" anchor="ctr"/>
                </a:tc>
                <a:tc>
                  <a:txBody>
                    <a:bodyPr/>
                    <a:lstStyle/>
                    <a:p>
                      <a:pPr algn="ctr" fontAlgn="b"/>
                      <a:r>
                        <a:rPr lang="en-AU" sz="1800" b="0" i="0" u="none" strike="noStrike" cap="none" spc="0" dirty="0">
                          <a:solidFill>
                            <a:schemeClr val="tx1"/>
                          </a:solidFill>
                          <a:effectLst/>
                          <a:latin typeface="Aptos Narrow" panose="020B0004020202020204" pitchFamily="34" charset="0"/>
                        </a:rPr>
                        <a:t>North Sydney</a:t>
                      </a:r>
                    </a:p>
                  </a:txBody>
                  <a:tcPr marL="36813" marR="36813" marT="36813" marB="160340" anchor="ctr"/>
                </a:tc>
                <a:extLst>
                  <a:ext uri="{0D108BD9-81ED-4DB2-BD59-A6C34878D82A}">
                    <a16:rowId xmlns:a16="http://schemas.microsoft.com/office/drawing/2014/main" val="3851065448"/>
                  </a:ext>
                </a:extLst>
              </a:tr>
            </a:tbl>
          </a:graphicData>
        </a:graphic>
      </p:graphicFrame>
      <p:sp>
        <p:nvSpPr>
          <p:cNvPr id="5" name="Rectangle 1">
            <a:extLst>
              <a:ext uri="{FF2B5EF4-FFF2-40B4-BE49-F238E27FC236}">
                <a16:creationId xmlns:a16="http://schemas.microsoft.com/office/drawing/2014/main" id="{502E0D64-DC72-E365-9A17-9910D0EA9B44}"/>
              </a:ext>
            </a:extLst>
          </p:cNvPr>
          <p:cNvSpPr>
            <a:spLocks noChangeArrowheads="1"/>
          </p:cNvSpPr>
          <p:nvPr/>
        </p:nvSpPr>
        <p:spPr bwMode="auto">
          <a:xfrm>
            <a:off x="-1827178" y="-21786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0279B995-9006-E092-3614-E934B0F2BDC6}"/>
              </a:ext>
            </a:extLst>
          </p:cNvPr>
          <p:cNvSpPr txBox="1">
            <a:spLocks/>
          </p:cNvSpPr>
          <p:nvPr/>
        </p:nvSpPr>
        <p:spPr>
          <a:xfrm>
            <a:off x="838200" y="466726"/>
            <a:ext cx="10515600"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2000" b="1" i="1" dirty="0">
                <a:solidFill>
                  <a:srgbClr val="0D0D0D"/>
                </a:solidFill>
                <a:latin typeface="Söhne"/>
              </a:rPr>
              <a:t>RECOMMENDATIONS BASED ON EACH PRIORITY</a:t>
            </a:r>
            <a:endParaRPr lang="en-US" sz="2000" b="1" i="1" dirty="0"/>
          </a:p>
        </p:txBody>
      </p:sp>
      <p:sp>
        <p:nvSpPr>
          <p:cNvPr id="11" name="Title 1">
            <a:extLst>
              <a:ext uri="{FF2B5EF4-FFF2-40B4-BE49-F238E27FC236}">
                <a16:creationId xmlns:a16="http://schemas.microsoft.com/office/drawing/2014/main" id="{68F6DA85-4E42-FED7-25E0-26670C3476AD}"/>
              </a:ext>
            </a:extLst>
          </p:cNvPr>
          <p:cNvSpPr txBox="1">
            <a:spLocks/>
          </p:cNvSpPr>
          <p:nvPr/>
        </p:nvSpPr>
        <p:spPr>
          <a:xfrm>
            <a:off x="838200" y="1129355"/>
            <a:ext cx="11213892"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b="1" i="0" dirty="0">
                <a:solidFill>
                  <a:srgbClr val="0D0D0D"/>
                </a:solidFill>
                <a:effectLst/>
                <a:latin typeface="+mn-lt"/>
              </a:rPr>
              <a:t>Recommendations Based on Priority</a:t>
            </a:r>
            <a:endParaRPr lang="en-US" sz="4800" b="1" dirty="0">
              <a:latin typeface="+mn-lt"/>
            </a:endParaRPr>
          </a:p>
        </p:txBody>
      </p:sp>
      <p:sp>
        <p:nvSpPr>
          <p:cNvPr id="7" name="Title 1">
            <a:extLst>
              <a:ext uri="{FF2B5EF4-FFF2-40B4-BE49-F238E27FC236}">
                <a16:creationId xmlns:a16="http://schemas.microsoft.com/office/drawing/2014/main" id="{F2F0D915-2A44-4AED-9A4F-4180AEE5AB82}"/>
              </a:ext>
            </a:extLst>
          </p:cNvPr>
          <p:cNvSpPr txBox="1">
            <a:spLocks/>
          </p:cNvSpPr>
          <p:nvPr/>
        </p:nvSpPr>
        <p:spPr>
          <a:xfrm>
            <a:off x="2719120" y="4919683"/>
            <a:ext cx="5575300"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a:latin typeface="+mn-lt"/>
            </a:endParaRPr>
          </a:p>
        </p:txBody>
      </p:sp>
      <p:sp>
        <p:nvSpPr>
          <p:cNvPr id="10" name="Title 1">
            <a:extLst>
              <a:ext uri="{FF2B5EF4-FFF2-40B4-BE49-F238E27FC236}">
                <a16:creationId xmlns:a16="http://schemas.microsoft.com/office/drawing/2014/main" id="{66019467-BBEB-FBC5-7AC8-2C51ABFBD859}"/>
              </a:ext>
            </a:extLst>
          </p:cNvPr>
          <p:cNvSpPr txBox="1">
            <a:spLocks/>
          </p:cNvSpPr>
          <p:nvPr/>
        </p:nvSpPr>
        <p:spPr>
          <a:xfrm>
            <a:off x="2712770" y="5015939"/>
            <a:ext cx="2711450"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i="0" dirty="0">
                <a:solidFill>
                  <a:srgbClr val="0D0D0D"/>
                </a:solidFill>
                <a:effectLst/>
                <a:latin typeface="+mn-lt"/>
              </a:rPr>
              <a:t>Types of </a:t>
            </a:r>
            <a:r>
              <a:rPr lang="en-AU" sz="2000" dirty="0">
                <a:solidFill>
                  <a:srgbClr val="0D0D0D"/>
                </a:solidFill>
                <a:latin typeface="+mn-lt"/>
              </a:rPr>
              <a:t>housing</a:t>
            </a:r>
            <a:r>
              <a:rPr lang="en-AU" sz="2000" i="0" dirty="0">
                <a:solidFill>
                  <a:srgbClr val="0D0D0D"/>
                </a:solidFill>
                <a:effectLst/>
                <a:latin typeface="+mn-lt"/>
              </a:rPr>
              <a:t>?</a:t>
            </a:r>
            <a:endParaRPr lang="en-US" sz="4800" dirty="0">
              <a:latin typeface="+mn-lt"/>
            </a:endParaRPr>
          </a:p>
        </p:txBody>
      </p:sp>
      <p:sp>
        <p:nvSpPr>
          <p:cNvPr id="13" name="Title 1">
            <a:extLst>
              <a:ext uri="{FF2B5EF4-FFF2-40B4-BE49-F238E27FC236}">
                <a16:creationId xmlns:a16="http://schemas.microsoft.com/office/drawing/2014/main" id="{0834B57F-E9F0-20F0-CDB2-07464E3E1CEC}"/>
              </a:ext>
            </a:extLst>
          </p:cNvPr>
          <p:cNvSpPr txBox="1">
            <a:spLocks/>
          </p:cNvSpPr>
          <p:nvPr/>
        </p:nvSpPr>
        <p:spPr>
          <a:xfrm>
            <a:off x="6812330" y="5018064"/>
            <a:ext cx="2518410"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i="0">
                <a:solidFill>
                  <a:srgbClr val="0D0D0D"/>
                </a:solidFill>
                <a:effectLst/>
                <a:latin typeface="+mn-lt"/>
              </a:rPr>
              <a:t>Number of bedroom?</a:t>
            </a:r>
            <a:endParaRPr lang="en-US" sz="4800">
              <a:latin typeface="+mn-lt"/>
            </a:endParaRPr>
          </a:p>
        </p:txBody>
      </p:sp>
      <p:sp>
        <p:nvSpPr>
          <p:cNvPr id="15" name="Rectangle 14">
            <a:extLst>
              <a:ext uri="{FF2B5EF4-FFF2-40B4-BE49-F238E27FC236}">
                <a16:creationId xmlns:a16="http://schemas.microsoft.com/office/drawing/2014/main" id="{CD04FD6C-DAA5-3BCA-90EA-3FF9B970D247}"/>
              </a:ext>
            </a:extLst>
          </p:cNvPr>
          <p:cNvSpPr/>
          <p:nvPr/>
        </p:nvSpPr>
        <p:spPr>
          <a:xfrm>
            <a:off x="2825976" y="5476571"/>
            <a:ext cx="2108200" cy="54083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dirty="0">
                <a:solidFill>
                  <a:sysClr val="windowText" lastClr="000000"/>
                </a:solidFill>
                <a:ea typeface="等线" panose="02010600030101010101" pitchFamily="2" charset="-122"/>
                <a:cs typeface="Calibri" panose="020F0502020204030204"/>
              </a:rPr>
              <a:t>House</a:t>
            </a:r>
            <a:endParaRPr lang="zh-CN" altLang="en-US" dirty="0">
              <a:solidFill>
                <a:sysClr val="windowText" lastClr="000000"/>
              </a:solidFill>
              <a:ea typeface="等线" panose="02010600030101010101" pitchFamily="2" charset="-122"/>
              <a:cs typeface="Calibri" panose="020F0502020204030204"/>
            </a:endParaRPr>
          </a:p>
        </p:txBody>
      </p:sp>
      <p:sp>
        <p:nvSpPr>
          <p:cNvPr id="16" name="Rectangle 15">
            <a:extLst>
              <a:ext uri="{FF2B5EF4-FFF2-40B4-BE49-F238E27FC236}">
                <a16:creationId xmlns:a16="http://schemas.microsoft.com/office/drawing/2014/main" id="{EEBA4F1D-A81C-80F8-5261-610F61CCE6B7}"/>
              </a:ext>
            </a:extLst>
          </p:cNvPr>
          <p:cNvSpPr/>
          <p:nvPr/>
        </p:nvSpPr>
        <p:spPr>
          <a:xfrm>
            <a:off x="7017966" y="5476571"/>
            <a:ext cx="2108200" cy="54083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ysClr val="windowText" lastClr="000000"/>
                </a:solidFill>
              </a:rPr>
              <a:t>3 bedrooms</a:t>
            </a:r>
          </a:p>
        </p:txBody>
      </p:sp>
      <p:sp>
        <p:nvSpPr>
          <p:cNvPr id="2" name="Title 1">
            <a:extLst>
              <a:ext uri="{FF2B5EF4-FFF2-40B4-BE49-F238E27FC236}">
                <a16:creationId xmlns:a16="http://schemas.microsoft.com/office/drawing/2014/main" id="{097C5E64-855D-B3EF-A30C-6534A3A648B0}"/>
              </a:ext>
            </a:extLst>
          </p:cNvPr>
          <p:cNvSpPr txBox="1">
            <a:spLocks/>
          </p:cNvSpPr>
          <p:nvPr/>
        </p:nvSpPr>
        <p:spPr>
          <a:xfrm>
            <a:off x="838200" y="4604499"/>
            <a:ext cx="11213892"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b="1" i="0" dirty="0">
                <a:solidFill>
                  <a:srgbClr val="0D0D0D"/>
                </a:solidFill>
                <a:effectLst/>
                <a:latin typeface="+mn-lt"/>
              </a:rPr>
              <a:t>Easier to find and affordable:</a:t>
            </a:r>
            <a:endParaRPr lang="en-US" sz="4800" b="1" dirty="0">
              <a:latin typeface="+mn-lt"/>
            </a:endParaRPr>
          </a:p>
        </p:txBody>
      </p:sp>
      <p:sp>
        <p:nvSpPr>
          <p:cNvPr id="8" name="TextBox 7">
            <a:extLst>
              <a:ext uri="{FF2B5EF4-FFF2-40B4-BE49-F238E27FC236}">
                <a16:creationId xmlns:a16="http://schemas.microsoft.com/office/drawing/2014/main" id="{424ABBF6-9794-1BBF-1315-EF699A2CAE5A}"/>
              </a:ext>
            </a:extLst>
          </p:cNvPr>
          <p:cNvSpPr txBox="1"/>
          <p:nvPr/>
        </p:nvSpPr>
        <p:spPr>
          <a:xfrm>
            <a:off x="1678405" y="2155476"/>
            <a:ext cx="7014410" cy="369332"/>
          </a:xfrm>
          <a:prstGeom prst="rect">
            <a:avLst/>
          </a:prstGeom>
          <a:noFill/>
        </p:spPr>
        <p:txBody>
          <a:bodyPr wrap="square">
            <a:spAutoFit/>
          </a:bodyPr>
          <a:lstStyle/>
          <a:p>
            <a:pPr marL="285750" indent="-285750">
              <a:buFont typeface="Arial"/>
              <a:buChar char="•"/>
            </a:pPr>
            <a:r>
              <a:rPr lang="en-US" sz="1800" dirty="0">
                <a:solidFill>
                  <a:srgbClr val="000000"/>
                </a:solidFill>
                <a:ea typeface="+mn-lt"/>
                <a:cs typeface="+mn-lt"/>
              </a:rPr>
              <a:t>Data scrapping with </a:t>
            </a:r>
            <a:r>
              <a:rPr lang="en-US" sz="1800" b="1" dirty="0">
                <a:solidFill>
                  <a:srgbClr val="000000"/>
                </a:solidFill>
                <a:ea typeface="+mn-lt"/>
                <a:cs typeface="+mn-lt"/>
              </a:rPr>
              <a:t>Python</a:t>
            </a:r>
            <a:r>
              <a:rPr lang="en-US" sz="1800" dirty="0">
                <a:solidFill>
                  <a:srgbClr val="000000"/>
                </a:solidFill>
                <a:ea typeface="+mn-lt"/>
                <a:cs typeface="+mn-lt"/>
              </a:rPr>
              <a:t> </a:t>
            </a:r>
          </a:p>
        </p:txBody>
      </p:sp>
    </p:spTree>
    <p:extLst>
      <p:ext uri="{BB962C8B-B14F-4D97-AF65-F5344CB8AC3E}">
        <p14:creationId xmlns:p14="http://schemas.microsoft.com/office/powerpoint/2010/main" val="155334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1EBC200-9DCF-764E-AAD8-250D8FE46CB0}"/>
              </a:ext>
            </a:extLst>
          </p:cNvPr>
          <p:cNvGraphicFramePr>
            <a:graphicFrameLocks noGrp="1"/>
          </p:cNvGraphicFramePr>
          <p:nvPr>
            <p:ph idx="1"/>
            <p:extLst>
              <p:ext uri="{D42A27DB-BD31-4B8C-83A1-F6EECF244321}">
                <p14:modId xmlns:p14="http://schemas.microsoft.com/office/powerpoint/2010/main" val="4056790744"/>
              </p:ext>
            </p:extLst>
          </p:nvPr>
        </p:nvGraphicFramePr>
        <p:xfrm>
          <a:off x="1209218" y="2778121"/>
          <a:ext cx="10154744" cy="2828838"/>
        </p:xfrm>
        <a:graphic>
          <a:graphicData uri="http://schemas.openxmlformats.org/drawingml/2006/table">
            <a:tbl>
              <a:tblPr firstRow="1" bandRow="1">
                <a:tableStyleId>{5940675A-B579-460E-94D1-54222C63F5DA}</a:tableStyleId>
              </a:tblPr>
              <a:tblGrid>
                <a:gridCol w="2538686">
                  <a:extLst>
                    <a:ext uri="{9D8B030D-6E8A-4147-A177-3AD203B41FA5}">
                      <a16:colId xmlns:a16="http://schemas.microsoft.com/office/drawing/2014/main" val="2430703329"/>
                    </a:ext>
                  </a:extLst>
                </a:gridCol>
                <a:gridCol w="2538686">
                  <a:extLst>
                    <a:ext uri="{9D8B030D-6E8A-4147-A177-3AD203B41FA5}">
                      <a16:colId xmlns:a16="http://schemas.microsoft.com/office/drawing/2014/main" val="2005472533"/>
                    </a:ext>
                  </a:extLst>
                </a:gridCol>
                <a:gridCol w="2538686">
                  <a:extLst>
                    <a:ext uri="{9D8B030D-6E8A-4147-A177-3AD203B41FA5}">
                      <a16:colId xmlns:a16="http://schemas.microsoft.com/office/drawing/2014/main" val="809219151"/>
                    </a:ext>
                  </a:extLst>
                </a:gridCol>
                <a:gridCol w="2538686">
                  <a:extLst>
                    <a:ext uri="{9D8B030D-6E8A-4147-A177-3AD203B41FA5}">
                      <a16:colId xmlns:a16="http://schemas.microsoft.com/office/drawing/2014/main" val="1822773338"/>
                    </a:ext>
                  </a:extLst>
                </a:gridCol>
              </a:tblGrid>
              <a:tr h="397632">
                <a:tc>
                  <a:txBody>
                    <a:bodyPr/>
                    <a:lstStyle/>
                    <a:p>
                      <a:pPr algn="ctr" fontAlgn="b"/>
                      <a:r>
                        <a:rPr lang="en-AU" sz="1800" b="1" u="none" strike="noStrike" cap="none" spc="0">
                          <a:solidFill>
                            <a:schemeClr val="tx1"/>
                          </a:solidFill>
                          <a:effectLst/>
                        </a:rPr>
                        <a:t>Focus</a:t>
                      </a:r>
                      <a:endParaRPr lang="en-AU" sz="1800" b="1" i="0" u="none" strike="noStrike" cap="none" spc="0">
                        <a:solidFill>
                          <a:schemeClr val="tx1"/>
                        </a:solidFill>
                        <a:effectLst/>
                        <a:latin typeface="Aptos Narrow" panose="020B0004020202020204" pitchFamily="34" charset="0"/>
                      </a:endParaRPr>
                    </a:p>
                  </a:txBody>
                  <a:tcPr marL="36813" marR="36813" marT="36813" marB="160340" anchor="ctr">
                    <a:solidFill>
                      <a:srgbClr val="FCDD4E"/>
                    </a:solidFill>
                  </a:tcPr>
                </a:tc>
                <a:tc>
                  <a:txBody>
                    <a:bodyPr/>
                    <a:lstStyle/>
                    <a:p>
                      <a:pPr algn="ctr" fontAlgn="b"/>
                      <a:r>
                        <a:rPr lang="en-AU" sz="1800" b="1" u="none" strike="noStrike" cap="none" spc="0">
                          <a:solidFill>
                            <a:schemeClr val="tx1"/>
                          </a:solidFill>
                          <a:effectLst/>
                        </a:rPr>
                        <a:t>Affordability</a:t>
                      </a:r>
                    </a:p>
                  </a:txBody>
                  <a:tcPr marL="36813" marR="36813" marT="36813" marB="160340" anchor="ctr">
                    <a:solidFill>
                      <a:srgbClr val="FCDD4E"/>
                    </a:solidFill>
                  </a:tcPr>
                </a:tc>
                <a:tc>
                  <a:txBody>
                    <a:bodyPr/>
                    <a:lstStyle/>
                    <a:p>
                      <a:pPr algn="ctr" fontAlgn="b"/>
                      <a:r>
                        <a:rPr lang="en-AU" sz="1800" b="1" u="none" strike="noStrike" cap="none" spc="0">
                          <a:solidFill>
                            <a:schemeClr val="tx1"/>
                          </a:solidFill>
                          <a:effectLst/>
                        </a:rPr>
                        <a:t>Proximity</a:t>
                      </a:r>
                      <a:endParaRPr lang="en-AU" sz="1800" b="1" i="0" u="none" strike="noStrike" cap="none" spc="0">
                        <a:solidFill>
                          <a:schemeClr val="tx1"/>
                        </a:solidFill>
                        <a:effectLst/>
                        <a:latin typeface="Aptos Narrow" panose="020B0004020202020204" pitchFamily="34" charset="0"/>
                      </a:endParaRPr>
                    </a:p>
                  </a:txBody>
                  <a:tcPr marL="36813" marR="36813" marT="36813" marB="160340" anchor="ctr">
                    <a:solidFill>
                      <a:srgbClr val="FCDD4E"/>
                    </a:solidFill>
                  </a:tcPr>
                </a:tc>
                <a:tc>
                  <a:txBody>
                    <a:bodyPr/>
                    <a:lstStyle/>
                    <a:p>
                      <a:pPr algn="ctr" fontAlgn="b"/>
                      <a:r>
                        <a:rPr lang="en-AU" sz="1800" b="1" u="none" strike="noStrike" cap="none" spc="0">
                          <a:solidFill>
                            <a:schemeClr val="tx1"/>
                          </a:solidFill>
                          <a:effectLst/>
                        </a:rPr>
                        <a:t>Store Access</a:t>
                      </a:r>
                      <a:endParaRPr lang="en-AU" sz="1800" b="1" i="0" u="none" strike="noStrike" cap="none" spc="0">
                        <a:solidFill>
                          <a:schemeClr val="tx1"/>
                        </a:solidFill>
                        <a:effectLst/>
                        <a:latin typeface="Aptos Narrow" panose="020B0004020202020204" pitchFamily="34" charset="0"/>
                      </a:endParaRPr>
                    </a:p>
                  </a:txBody>
                  <a:tcPr marL="36813" marR="36813" marT="36813" marB="160340" anchor="ctr">
                    <a:solidFill>
                      <a:srgbClr val="FCDD4E"/>
                    </a:solidFill>
                  </a:tcPr>
                </a:tc>
                <a:extLst>
                  <a:ext uri="{0D108BD9-81ED-4DB2-BD59-A6C34878D82A}">
                    <a16:rowId xmlns:a16="http://schemas.microsoft.com/office/drawing/2014/main" val="1870455335"/>
                  </a:ext>
                </a:extLst>
              </a:tr>
              <a:tr h="397632">
                <a:tc>
                  <a:txBody>
                    <a:bodyPr/>
                    <a:lstStyle/>
                    <a:p>
                      <a:pPr algn="ctr" fontAlgn="b"/>
                      <a:r>
                        <a:rPr lang="en-AU" sz="1800" b="0" i="1" u="none" strike="noStrike" cap="none" spc="0">
                          <a:solidFill>
                            <a:schemeClr val="tx1"/>
                          </a:solidFill>
                          <a:effectLst/>
                        </a:rPr>
                        <a:t>Best Location </a:t>
                      </a:r>
                      <a:r>
                        <a:rPr lang="en-AU" sz="1800" b="0" i="1" u="none" strike="noStrike" cap="none" spc="0">
                          <a:solidFill>
                            <a:schemeClr val="tx1"/>
                          </a:solidFill>
                          <a:effectLst/>
                          <a:sym typeface="Wingdings" pitchFamily="2" charset="2"/>
                        </a:rPr>
                        <a:t></a:t>
                      </a:r>
                      <a:endParaRPr lang="en-AU" sz="1800" b="0" i="1"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i="1" u="none" strike="noStrike" cap="none" spc="0">
                          <a:solidFill>
                            <a:schemeClr val="tx1"/>
                          </a:solidFill>
                          <a:effectLst/>
                        </a:rPr>
                        <a:t>Paramatta</a:t>
                      </a:r>
                      <a:endParaRPr lang="en-AU" sz="1800" b="0" i="1"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U" sz="1800" b="0" i="1" u="none" strike="noStrike" cap="none" spc="0">
                          <a:solidFill>
                            <a:schemeClr val="tx1"/>
                          </a:solidFill>
                          <a:effectLst/>
                        </a:rPr>
                        <a:t>Randwick</a:t>
                      </a:r>
                      <a:endParaRPr lang="en-AU" sz="1800" b="0" i="1"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i="1" u="none" strike="noStrike" cap="none" spc="0">
                          <a:solidFill>
                            <a:schemeClr val="tx1"/>
                          </a:solidFill>
                          <a:effectLst/>
                        </a:rPr>
                        <a:t>Sydney</a:t>
                      </a:r>
                      <a:endParaRPr lang="en-AU" sz="1800" b="0" i="1" u="none" strike="noStrike" cap="none" spc="0">
                        <a:solidFill>
                          <a:schemeClr val="tx1"/>
                        </a:solidFill>
                        <a:effectLst/>
                        <a:latin typeface="Aptos Narrow" panose="020B0004020202020204" pitchFamily="34" charset="0"/>
                      </a:endParaRPr>
                    </a:p>
                  </a:txBody>
                  <a:tcPr marL="36813" marR="36813" marT="36813" marB="160340" anchor="ctr"/>
                </a:tc>
                <a:extLst>
                  <a:ext uri="{0D108BD9-81ED-4DB2-BD59-A6C34878D82A}">
                    <a16:rowId xmlns:a16="http://schemas.microsoft.com/office/drawing/2014/main" val="1063333088"/>
                  </a:ext>
                </a:extLst>
              </a:tr>
              <a:tr h="397632">
                <a:tc>
                  <a:txBody>
                    <a:bodyPr/>
                    <a:lstStyle/>
                    <a:p>
                      <a:pPr algn="ctr" fontAlgn="b"/>
                      <a:r>
                        <a:rPr lang="en-AU" sz="1800" b="0" u="none" strike="noStrike" cap="none" spc="0">
                          <a:solidFill>
                            <a:schemeClr val="tx1"/>
                          </a:solidFill>
                          <a:effectLst/>
                        </a:rPr>
                        <a:t>1 bedroom</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a:solidFill>
                            <a:schemeClr val="tx1"/>
                          </a:solidFill>
                          <a:effectLst/>
                        </a:rPr>
                        <a:t>310</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a:solidFill>
                            <a:schemeClr val="tx1"/>
                          </a:solidFill>
                          <a:effectLst/>
                        </a:rPr>
                        <a:t>680</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a:solidFill>
                            <a:schemeClr val="tx1"/>
                          </a:solidFill>
                          <a:effectLst/>
                        </a:rPr>
                        <a:t>750</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extLst>
                  <a:ext uri="{0D108BD9-81ED-4DB2-BD59-A6C34878D82A}">
                    <a16:rowId xmlns:a16="http://schemas.microsoft.com/office/drawing/2014/main" val="1598831022"/>
                  </a:ext>
                </a:extLst>
              </a:tr>
              <a:tr h="397632">
                <a:tc>
                  <a:txBody>
                    <a:bodyPr/>
                    <a:lstStyle/>
                    <a:p>
                      <a:pPr algn="ctr" fontAlgn="b"/>
                      <a:r>
                        <a:rPr lang="en-AU" sz="1800" b="0" u="none" strike="noStrike" cap="none" spc="0">
                          <a:solidFill>
                            <a:schemeClr val="tx1"/>
                          </a:solidFill>
                          <a:effectLst/>
                        </a:rPr>
                        <a:t>2 bedrooms</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a:solidFill>
                            <a:schemeClr val="tx1"/>
                          </a:solidFill>
                          <a:effectLst/>
                        </a:rPr>
                        <a:t>245</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a:solidFill>
                            <a:schemeClr val="tx1"/>
                          </a:solidFill>
                          <a:effectLst/>
                        </a:rPr>
                        <a:t>435</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a:solidFill>
                            <a:schemeClr val="tx1"/>
                          </a:solidFill>
                          <a:effectLst/>
                        </a:rPr>
                        <a:t>495</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extLst>
                  <a:ext uri="{0D108BD9-81ED-4DB2-BD59-A6C34878D82A}">
                    <a16:rowId xmlns:a16="http://schemas.microsoft.com/office/drawing/2014/main" val="3851065448"/>
                  </a:ext>
                </a:extLst>
              </a:tr>
              <a:tr h="397632">
                <a:tc>
                  <a:txBody>
                    <a:bodyPr/>
                    <a:lstStyle/>
                    <a:p>
                      <a:pPr algn="ctr" fontAlgn="b"/>
                      <a:r>
                        <a:rPr lang="en-AU" sz="1800" b="0" u="none" strike="noStrike" cap="none" spc="0">
                          <a:solidFill>
                            <a:schemeClr val="tx1"/>
                          </a:solidFill>
                          <a:effectLst/>
                        </a:rPr>
                        <a:t>3 bedrooms</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a:solidFill>
                            <a:schemeClr val="tx1"/>
                          </a:solidFill>
                          <a:effectLst/>
                        </a:rPr>
                        <a:t>200</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dirty="0">
                          <a:solidFill>
                            <a:schemeClr val="tx1"/>
                          </a:solidFill>
                          <a:effectLst/>
                        </a:rPr>
                        <a:t>433</a:t>
                      </a:r>
                      <a:endParaRPr lang="en-AU" sz="1800" b="0" i="0" u="none" strike="noStrike" cap="none" spc="0" dirty="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a:solidFill>
                            <a:schemeClr val="tx1"/>
                          </a:solidFill>
                          <a:effectLst/>
                        </a:rPr>
                        <a:t>467</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extLst>
                  <a:ext uri="{0D108BD9-81ED-4DB2-BD59-A6C34878D82A}">
                    <a16:rowId xmlns:a16="http://schemas.microsoft.com/office/drawing/2014/main" val="1926570940"/>
                  </a:ext>
                </a:extLst>
              </a:tr>
              <a:tr h="397632">
                <a:tc>
                  <a:txBody>
                    <a:bodyPr/>
                    <a:lstStyle/>
                    <a:p>
                      <a:pPr algn="ctr" fontAlgn="b"/>
                      <a:r>
                        <a:rPr lang="en-AU" sz="1800" b="0" u="none" strike="noStrike" cap="none" spc="0">
                          <a:solidFill>
                            <a:schemeClr val="tx1"/>
                          </a:solidFill>
                          <a:effectLst/>
                        </a:rPr>
                        <a:t>&gt;=4 bedrooms</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a:solidFill>
                            <a:schemeClr val="tx1"/>
                          </a:solidFill>
                          <a:effectLst/>
                        </a:rPr>
                        <a:t>175</a:t>
                      </a:r>
                      <a:endParaRPr lang="en-AU" sz="1800" b="0" i="0" u="none" strike="noStrike" cap="none" spc="0">
                        <a:solidFill>
                          <a:schemeClr val="tx1"/>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a:solidFill>
                            <a:schemeClr val="bg2">
                              <a:lumMod val="75000"/>
                            </a:schemeClr>
                          </a:solidFill>
                          <a:effectLst/>
                        </a:rPr>
                        <a:t>625*</a:t>
                      </a:r>
                      <a:endParaRPr lang="en-AU" sz="1800" b="0" i="0" u="none" strike="noStrike" cap="none" spc="0">
                        <a:solidFill>
                          <a:schemeClr val="bg2">
                            <a:lumMod val="75000"/>
                          </a:schemeClr>
                        </a:solidFill>
                        <a:effectLst/>
                        <a:latin typeface="Aptos Narrow" panose="020B0004020202020204" pitchFamily="34" charset="0"/>
                      </a:endParaRPr>
                    </a:p>
                  </a:txBody>
                  <a:tcPr marL="36813" marR="36813" marT="36813" marB="160340" anchor="ctr"/>
                </a:tc>
                <a:tc>
                  <a:txBody>
                    <a:bodyPr/>
                    <a:lstStyle/>
                    <a:p>
                      <a:pPr algn="ctr" fontAlgn="b"/>
                      <a:r>
                        <a:rPr lang="en-AU" sz="1800" b="0" u="none" strike="noStrike" cap="none" spc="0" dirty="0">
                          <a:solidFill>
                            <a:schemeClr val="tx1"/>
                          </a:solidFill>
                          <a:effectLst/>
                        </a:rPr>
                        <a:t>331</a:t>
                      </a:r>
                      <a:endParaRPr lang="en-AU" sz="1800" b="0" i="0" u="none" strike="noStrike" cap="none" spc="0" dirty="0">
                        <a:solidFill>
                          <a:schemeClr val="tx1"/>
                        </a:solidFill>
                        <a:effectLst/>
                        <a:latin typeface="Aptos Narrow" panose="020B0004020202020204" pitchFamily="34" charset="0"/>
                      </a:endParaRPr>
                    </a:p>
                  </a:txBody>
                  <a:tcPr marL="36813" marR="36813" marT="36813" marB="160340" anchor="ctr"/>
                </a:tc>
                <a:extLst>
                  <a:ext uri="{0D108BD9-81ED-4DB2-BD59-A6C34878D82A}">
                    <a16:rowId xmlns:a16="http://schemas.microsoft.com/office/drawing/2014/main" val="1768954696"/>
                  </a:ext>
                </a:extLst>
              </a:tr>
            </a:tbl>
          </a:graphicData>
        </a:graphic>
      </p:graphicFrame>
      <p:sp>
        <p:nvSpPr>
          <p:cNvPr id="5" name="Rectangle 1">
            <a:extLst>
              <a:ext uri="{FF2B5EF4-FFF2-40B4-BE49-F238E27FC236}">
                <a16:creationId xmlns:a16="http://schemas.microsoft.com/office/drawing/2014/main" id="{502E0D64-DC72-E365-9A17-9910D0EA9B44}"/>
              </a:ext>
            </a:extLst>
          </p:cNvPr>
          <p:cNvSpPr>
            <a:spLocks noChangeArrowheads="1"/>
          </p:cNvSpPr>
          <p:nvPr/>
        </p:nvSpPr>
        <p:spPr bwMode="auto">
          <a:xfrm>
            <a:off x="-1827178" y="-21786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0279B995-9006-E092-3614-E934B0F2BDC6}"/>
              </a:ext>
            </a:extLst>
          </p:cNvPr>
          <p:cNvSpPr txBox="1">
            <a:spLocks/>
          </p:cNvSpPr>
          <p:nvPr/>
        </p:nvSpPr>
        <p:spPr>
          <a:xfrm>
            <a:off x="838200" y="619126"/>
            <a:ext cx="10515600"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i="1" dirty="0">
                <a:solidFill>
                  <a:srgbClr val="0D0D0D"/>
                </a:solidFill>
                <a:latin typeface="Söhne"/>
              </a:rPr>
              <a:t>How much</a:t>
            </a:r>
            <a:r>
              <a:rPr lang="en-AU" sz="2000" i="1" dirty="0">
                <a:solidFill>
                  <a:srgbClr val="0D0D0D"/>
                </a:solidFill>
                <a:effectLst/>
                <a:latin typeface="Söhne"/>
              </a:rPr>
              <a:t> budget is needed if students have different priorities and bedroom preferences?</a:t>
            </a:r>
            <a:endParaRPr lang="en-US" sz="2000" i="1" dirty="0">
              <a:ea typeface="Calibri Light"/>
              <a:cs typeface="Calibri Light"/>
            </a:endParaRPr>
          </a:p>
        </p:txBody>
      </p:sp>
      <p:sp>
        <p:nvSpPr>
          <p:cNvPr id="11" name="Title 1">
            <a:extLst>
              <a:ext uri="{FF2B5EF4-FFF2-40B4-BE49-F238E27FC236}">
                <a16:creationId xmlns:a16="http://schemas.microsoft.com/office/drawing/2014/main" id="{68F6DA85-4E42-FED7-25E0-26670C3476AD}"/>
              </a:ext>
            </a:extLst>
          </p:cNvPr>
          <p:cNvSpPr txBox="1">
            <a:spLocks/>
          </p:cNvSpPr>
          <p:nvPr/>
        </p:nvSpPr>
        <p:spPr>
          <a:xfrm>
            <a:off x="843280" y="1285450"/>
            <a:ext cx="11213892"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b="1" i="0">
                <a:solidFill>
                  <a:srgbClr val="0D0D0D"/>
                </a:solidFill>
                <a:effectLst/>
                <a:latin typeface="+mn-lt"/>
              </a:rPr>
              <a:t>Studios and areas with closer proximity to stores are more expensive. However, we can determine the budget based on the available options to choose from.</a:t>
            </a:r>
            <a:endParaRPr lang="en-US" sz="4800" b="1">
              <a:latin typeface="+mn-lt"/>
              <a:ea typeface="Calibri"/>
              <a:cs typeface="Calibri"/>
            </a:endParaRPr>
          </a:p>
        </p:txBody>
      </p:sp>
      <p:sp>
        <p:nvSpPr>
          <p:cNvPr id="12" name="TextBox 11">
            <a:extLst>
              <a:ext uri="{FF2B5EF4-FFF2-40B4-BE49-F238E27FC236}">
                <a16:creationId xmlns:a16="http://schemas.microsoft.com/office/drawing/2014/main" id="{9FB401E7-6772-D283-35E5-96AA5D450937}"/>
              </a:ext>
            </a:extLst>
          </p:cNvPr>
          <p:cNvSpPr txBox="1"/>
          <p:nvPr/>
        </p:nvSpPr>
        <p:spPr>
          <a:xfrm>
            <a:off x="8771020" y="6031125"/>
            <a:ext cx="2815390" cy="415498"/>
          </a:xfrm>
          <a:prstGeom prst="rect">
            <a:avLst/>
          </a:prstGeom>
          <a:noFill/>
        </p:spPr>
        <p:txBody>
          <a:bodyPr wrap="square" rtlCol="0">
            <a:spAutoFit/>
          </a:bodyPr>
          <a:lstStyle/>
          <a:p>
            <a:r>
              <a:rPr lang="en-US" sz="1050" i="1" dirty="0">
                <a:solidFill>
                  <a:schemeClr val="bg2">
                    <a:lumMod val="75000"/>
                  </a:schemeClr>
                </a:solidFill>
              </a:rPr>
              <a:t>*the data is limited</a:t>
            </a:r>
          </a:p>
          <a:p>
            <a:r>
              <a:rPr lang="en-US" sz="1050" i="1" dirty="0">
                <a:solidFill>
                  <a:schemeClr val="bg2">
                    <a:lumMod val="75000"/>
                  </a:schemeClr>
                </a:solidFill>
              </a:rPr>
              <a:t>*&gt;= 4 bedroom are assumed as 4 bedrooms </a:t>
            </a:r>
          </a:p>
        </p:txBody>
      </p:sp>
      <p:sp>
        <p:nvSpPr>
          <p:cNvPr id="3" name="TextBox 6">
            <a:extLst>
              <a:ext uri="{FF2B5EF4-FFF2-40B4-BE49-F238E27FC236}">
                <a16:creationId xmlns:a16="http://schemas.microsoft.com/office/drawing/2014/main" id="{5311A794-B9D6-C920-46E2-7689A24CC5EE}"/>
              </a:ext>
            </a:extLst>
          </p:cNvPr>
          <p:cNvSpPr txBox="1"/>
          <p:nvPr/>
        </p:nvSpPr>
        <p:spPr>
          <a:xfrm>
            <a:off x="1280800" y="2163854"/>
            <a:ext cx="10070625" cy="369332"/>
          </a:xfrm>
          <a:prstGeom prst="rect">
            <a:avLst/>
          </a:prstGeom>
          <a:solidFill>
            <a:schemeClr val="bg2"/>
          </a:solidFill>
        </p:spPr>
        <p:txBody>
          <a:bodyPr wrap="square">
            <a:spAutoFit/>
          </a:bodyPr>
          <a:lstStyle/>
          <a:p>
            <a:pPr algn="ctr" defTabSz="868680">
              <a:spcAft>
                <a:spcPts val="600"/>
              </a:spcAft>
            </a:pPr>
            <a:r>
              <a:rPr lang="en-AU" sz="1710" i="0">
                <a:solidFill>
                  <a:srgbClr val="0D0D0D"/>
                </a:solidFill>
                <a:effectLst/>
                <a:latin typeface="Söhne"/>
              </a:rPr>
              <a:t>Average Weekly Rent ($)</a:t>
            </a:r>
            <a:endParaRPr lang="en-AU" i="0">
              <a:solidFill>
                <a:srgbClr val="0D0D0D"/>
              </a:solidFill>
              <a:effectLst/>
              <a:latin typeface="Söhne"/>
            </a:endParaRPr>
          </a:p>
        </p:txBody>
      </p:sp>
      <p:sp>
        <p:nvSpPr>
          <p:cNvPr id="2" name="Rectangle 1">
            <a:extLst>
              <a:ext uri="{FF2B5EF4-FFF2-40B4-BE49-F238E27FC236}">
                <a16:creationId xmlns:a16="http://schemas.microsoft.com/office/drawing/2014/main" id="{BAAF1EB0-47BB-A265-3297-F007378EEE3B}"/>
              </a:ext>
            </a:extLst>
          </p:cNvPr>
          <p:cNvSpPr/>
          <p:nvPr/>
        </p:nvSpPr>
        <p:spPr>
          <a:xfrm>
            <a:off x="9084623" y="0"/>
            <a:ext cx="3107377" cy="451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Budget</a:t>
            </a:r>
          </a:p>
        </p:txBody>
      </p:sp>
    </p:spTree>
    <p:extLst>
      <p:ext uri="{BB962C8B-B14F-4D97-AF65-F5344CB8AC3E}">
        <p14:creationId xmlns:p14="http://schemas.microsoft.com/office/powerpoint/2010/main" val="1277894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C3974F7-132D-E181-AED7-3E2C02567E95}"/>
              </a:ext>
            </a:extLst>
          </p:cNvPr>
          <p:cNvSpPr/>
          <p:nvPr/>
        </p:nvSpPr>
        <p:spPr>
          <a:xfrm>
            <a:off x="-16672" y="0"/>
            <a:ext cx="7331872" cy="6885060"/>
          </a:xfrm>
          <a:prstGeom prst="rect">
            <a:avLst/>
          </a:prstGeom>
          <a:solidFill>
            <a:schemeClr val="tx1">
              <a:lumMod val="50000"/>
              <a:lumOff val="50000"/>
              <a:alpha val="1411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4"/>
          <p:cNvGrpSpPr/>
          <p:nvPr/>
        </p:nvGrpSpPr>
        <p:grpSpPr>
          <a:xfrm rot="19680645">
            <a:off x="-1142297" y="-88860"/>
            <a:ext cx="4298413" cy="9349200"/>
            <a:chOff x="0" y="-38100"/>
            <a:chExt cx="684486" cy="1522669"/>
          </a:xfrm>
        </p:grpSpPr>
        <p:sp>
          <p:nvSpPr>
            <p:cNvPr id="5" name="Freeform 5"/>
            <p:cNvSpPr/>
            <p:nvPr/>
          </p:nvSpPr>
          <p:spPr>
            <a:xfrm>
              <a:off x="0" y="0"/>
              <a:ext cx="684486" cy="1484569"/>
            </a:xfrm>
            <a:custGeom>
              <a:avLst/>
              <a:gdLst/>
              <a:ahLst/>
              <a:cxnLst/>
              <a:rect l="l" t="t" r="r" b="b"/>
              <a:pathLst>
                <a:path w="684486" h="1484569">
                  <a:moveTo>
                    <a:pt x="0" y="0"/>
                  </a:moveTo>
                  <a:lnTo>
                    <a:pt x="684486" y="0"/>
                  </a:lnTo>
                  <a:lnTo>
                    <a:pt x="684486" y="1484569"/>
                  </a:lnTo>
                  <a:lnTo>
                    <a:pt x="0" y="1484569"/>
                  </a:lnTo>
                  <a:close/>
                </a:path>
              </a:pathLst>
            </a:custGeom>
            <a:solidFill>
              <a:srgbClr val="FFCE08"/>
            </a:solidFill>
          </p:spPr>
          <p:txBody>
            <a:bodyPr lIns="91440" tIns="45720" rIns="91440" bIns="45720" anchor="t"/>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dirty="0">
                <a:solidFill>
                  <a:srgbClr val="FBCE00"/>
                </a:solidFill>
                <a:ea typeface="等线"/>
                <a:cs typeface="Calibri"/>
              </a:endParaRPr>
            </a:p>
          </p:txBody>
        </p:sp>
        <p:sp>
          <p:nvSpPr>
            <p:cNvPr id="6" name="TextBox 6"/>
            <p:cNvSpPr txBox="1"/>
            <p:nvPr/>
          </p:nvSpPr>
          <p:spPr>
            <a:xfrm>
              <a:off x="0" y="-38100"/>
              <a:ext cx="684486" cy="1522669"/>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lang="zh-CN" altLang="en-US" sz="800">
                <a:solidFill>
                  <a:srgbClr val="FBCE00"/>
                </a:solidFill>
                <a:cs typeface="Calibri"/>
              </a:endParaRPr>
            </a:p>
          </p:txBody>
        </p:sp>
      </p:grpSp>
      <p:sp>
        <p:nvSpPr>
          <p:cNvPr id="9" name="TextBox 9"/>
          <p:cNvSpPr txBox="1"/>
          <p:nvPr/>
        </p:nvSpPr>
        <p:spPr>
          <a:xfrm>
            <a:off x="7706697" y="1203258"/>
            <a:ext cx="2723222" cy="150483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r"/>
            <a:r>
              <a:rPr lang="en-US" sz="5300">
                <a:solidFill>
                  <a:srgbClr val="000000"/>
                </a:solidFill>
                <a:latin typeface="Archivo Black Bold"/>
              </a:rPr>
              <a:t>Agenda</a:t>
            </a:r>
          </a:p>
          <a:p>
            <a:pPr algn="r">
              <a:lnSpc>
                <a:spcPts val="5334"/>
              </a:lnSpc>
            </a:pPr>
            <a:endParaRPr lang="en-US" sz="5300">
              <a:solidFill>
                <a:srgbClr val="000000"/>
              </a:solidFill>
              <a:latin typeface="Archivo Black Bold"/>
            </a:endParaRPr>
          </a:p>
        </p:txBody>
      </p:sp>
      <p:sp>
        <p:nvSpPr>
          <p:cNvPr id="11" name="TextBox 11"/>
          <p:cNvSpPr txBox="1"/>
          <p:nvPr/>
        </p:nvSpPr>
        <p:spPr>
          <a:xfrm>
            <a:off x="7708229" y="2913863"/>
            <a:ext cx="3919891" cy="245003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800" dirty="0">
                <a:solidFill>
                  <a:srgbClr val="000000"/>
                </a:solidFill>
                <a:latin typeface="Aileron"/>
              </a:rPr>
              <a:t>Background and Objectives</a:t>
            </a:r>
            <a:endParaRPr lang="zh-CN" altLang="en-US" sz="1800" dirty="0">
              <a:ea typeface="等线"/>
              <a:cs typeface="Calibri" panose="020F0502020204030204"/>
            </a:endParaRPr>
          </a:p>
          <a:p>
            <a:pPr marL="285750" indent="-285750">
              <a:lnSpc>
                <a:spcPct val="150000"/>
              </a:lnSpc>
              <a:buFont typeface="Arial" panose="020B0604020202020204" pitchFamily="34" charset="0"/>
              <a:buChar char="•"/>
            </a:pPr>
            <a:r>
              <a:rPr lang="en-US" sz="1800" dirty="0">
                <a:solidFill>
                  <a:srgbClr val="000000"/>
                </a:solidFill>
                <a:latin typeface="Aileron"/>
              </a:rPr>
              <a:t>Methodology</a:t>
            </a:r>
          </a:p>
          <a:p>
            <a:pPr marL="285750" indent="-285750">
              <a:lnSpc>
                <a:spcPct val="150000"/>
              </a:lnSpc>
              <a:buFont typeface="Arial" panose="020B0604020202020204" pitchFamily="34" charset="0"/>
              <a:buChar char="•"/>
            </a:pPr>
            <a:r>
              <a:rPr lang="en-US" sz="1800" dirty="0">
                <a:solidFill>
                  <a:srgbClr val="000000"/>
                </a:solidFill>
                <a:latin typeface="Aileron"/>
              </a:rPr>
              <a:t>Main variable overview</a:t>
            </a:r>
          </a:p>
          <a:p>
            <a:pPr marL="285750" indent="-285750">
              <a:lnSpc>
                <a:spcPct val="150000"/>
              </a:lnSpc>
              <a:buFont typeface="Arial" panose="020B0604020202020204" pitchFamily="34" charset="0"/>
              <a:buChar char="•"/>
            </a:pPr>
            <a:r>
              <a:rPr lang="en-US" sz="1800" dirty="0">
                <a:solidFill>
                  <a:srgbClr val="000000"/>
                </a:solidFill>
                <a:latin typeface="Aileron"/>
              </a:rPr>
              <a:t>Data Analysis</a:t>
            </a:r>
          </a:p>
          <a:p>
            <a:pPr marL="285750" indent="-285750">
              <a:lnSpc>
                <a:spcPct val="150000"/>
              </a:lnSpc>
              <a:buFont typeface="Arial" panose="020B0604020202020204" pitchFamily="34" charset="0"/>
              <a:buChar char="•"/>
            </a:pPr>
            <a:r>
              <a:rPr lang="en-US" sz="1800" dirty="0">
                <a:solidFill>
                  <a:srgbClr val="000000"/>
                </a:solidFill>
                <a:latin typeface="Aileron"/>
              </a:rPr>
              <a:t>Recommendations</a:t>
            </a:r>
          </a:p>
          <a:p>
            <a:pPr marL="285750" indent="-285750">
              <a:lnSpc>
                <a:spcPct val="150000"/>
              </a:lnSpc>
              <a:buFont typeface="Arial" panose="020B0604020202020204" pitchFamily="34" charset="0"/>
              <a:buChar char="•"/>
            </a:pPr>
            <a:r>
              <a:rPr lang="en-US" sz="1800" dirty="0">
                <a:solidFill>
                  <a:srgbClr val="000000"/>
                </a:solidFill>
                <a:latin typeface="Aileron"/>
              </a:rPr>
              <a:t>Conclusion</a:t>
            </a:r>
          </a:p>
        </p:txBody>
      </p:sp>
      <p:sp>
        <p:nvSpPr>
          <p:cNvPr id="12" name="AutoShape 12"/>
          <p:cNvSpPr/>
          <p:nvPr/>
        </p:nvSpPr>
        <p:spPr>
          <a:xfrm>
            <a:off x="7923734" y="2221855"/>
            <a:ext cx="2402873" cy="0"/>
          </a:xfrm>
          <a:prstGeom prst="line">
            <a:avLst/>
          </a:prstGeom>
          <a:ln w="19050" cap="flat">
            <a:solidFill>
              <a:srgbClr val="000000"/>
            </a:solidFill>
            <a:prstDash val="solid"/>
            <a:headEnd type="none" w="sm" len="sm"/>
            <a:tailEnd type="none" w="sm" len="sm"/>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pic>
        <p:nvPicPr>
          <p:cNvPr id="2" name="Picture 1">
            <a:extLst>
              <a:ext uri="{FF2B5EF4-FFF2-40B4-BE49-F238E27FC236}">
                <a16:creationId xmlns:a16="http://schemas.microsoft.com/office/drawing/2014/main" id="{BB747FE8-8697-E045-4131-5FB646CE864C}"/>
              </a:ext>
            </a:extLst>
          </p:cNvPr>
          <p:cNvPicPr>
            <a:picLocks noChangeAspect="1"/>
          </p:cNvPicPr>
          <p:nvPr/>
        </p:nvPicPr>
        <p:blipFill>
          <a:blip r:embed="rId2"/>
          <a:stretch>
            <a:fillRect/>
          </a:stretch>
        </p:blipFill>
        <p:spPr>
          <a:xfrm>
            <a:off x="427535" y="1600300"/>
            <a:ext cx="5883004" cy="3889513"/>
          </a:xfrm>
          <a:prstGeom prst="rect">
            <a:avLst/>
          </a:prstGeom>
        </p:spPr>
      </p:pic>
    </p:spTree>
    <p:extLst>
      <p:ext uri="{BB962C8B-B14F-4D97-AF65-F5344CB8AC3E}">
        <p14:creationId xmlns:p14="http://schemas.microsoft.com/office/powerpoint/2010/main" val="2949340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a:extLst>
              <a:ext uri="{FF2B5EF4-FFF2-40B4-BE49-F238E27FC236}">
                <a16:creationId xmlns:a16="http://schemas.microsoft.com/office/drawing/2014/main" id="{E3E99970-617E-14D2-CCC5-AE63F68CC61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3217" y="2849015"/>
            <a:ext cx="5074125" cy="34180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CECD60-1716-18BE-7753-BA68B16E2D85}"/>
              </a:ext>
            </a:extLst>
          </p:cNvPr>
          <p:cNvSpPr txBox="1"/>
          <p:nvPr/>
        </p:nvSpPr>
        <p:spPr>
          <a:xfrm>
            <a:off x="1732925" y="2205457"/>
            <a:ext cx="3478968" cy="369332"/>
          </a:xfrm>
          <a:prstGeom prst="rect">
            <a:avLst/>
          </a:prstGeom>
          <a:solidFill>
            <a:schemeClr val="bg2"/>
          </a:solidFill>
        </p:spPr>
        <p:txBody>
          <a:bodyPr wrap="square">
            <a:spAutoFit/>
          </a:bodyPr>
          <a:lstStyle/>
          <a:p>
            <a:pPr algn="ctr"/>
            <a:r>
              <a:rPr lang="en-AU" b="1" i="0">
                <a:solidFill>
                  <a:srgbClr val="0D0D0D"/>
                </a:solidFill>
                <a:effectLst/>
                <a:latin typeface="Söhne"/>
              </a:rPr>
              <a:t>Top 5 LGAs</a:t>
            </a:r>
          </a:p>
        </p:txBody>
      </p:sp>
      <p:sp>
        <p:nvSpPr>
          <p:cNvPr id="9" name="TextBox 8">
            <a:extLst>
              <a:ext uri="{FF2B5EF4-FFF2-40B4-BE49-F238E27FC236}">
                <a16:creationId xmlns:a16="http://schemas.microsoft.com/office/drawing/2014/main" id="{B83A5C07-A4CF-177E-54D0-54DF4E170B21}"/>
              </a:ext>
            </a:extLst>
          </p:cNvPr>
          <p:cNvSpPr txBox="1"/>
          <p:nvPr/>
        </p:nvSpPr>
        <p:spPr>
          <a:xfrm>
            <a:off x="7346959" y="2205457"/>
            <a:ext cx="3478968" cy="369332"/>
          </a:xfrm>
          <a:prstGeom prst="rect">
            <a:avLst/>
          </a:prstGeom>
          <a:solidFill>
            <a:schemeClr val="bg2"/>
          </a:solidFill>
        </p:spPr>
        <p:txBody>
          <a:bodyPr wrap="square">
            <a:spAutoFit/>
          </a:bodyPr>
          <a:lstStyle/>
          <a:p>
            <a:pPr algn="ctr"/>
            <a:r>
              <a:rPr lang="en-AU" b="1" i="0">
                <a:solidFill>
                  <a:srgbClr val="0D0D0D"/>
                </a:solidFill>
                <a:effectLst/>
                <a:latin typeface="Söhne"/>
              </a:rPr>
              <a:t>Top 5 Suburbs</a:t>
            </a:r>
          </a:p>
        </p:txBody>
      </p:sp>
      <p:sp>
        <p:nvSpPr>
          <p:cNvPr id="11" name="TextBox 10">
            <a:extLst>
              <a:ext uri="{FF2B5EF4-FFF2-40B4-BE49-F238E27FC236}">
                <a16:creationId xmlns:a16="http://schemas.microsoft.com/office/drawing/2014/main" id="{06A32B3F-DCC0-CCDF-A558-977B89966F3D}"/>
              </a:ext>
            </a:extLst>
          </p:cNvPr>
          <p:cNvSpPr txBox="1"/>
          <p:nvPr/>
        </p:nvSpPr>
        <p:spPr>
          <a:xfrm>
            <a:off x="7495082" y="524002"/>
            <a:ext cx="4417523" cy="1169551"/>
          </a:xfrm>
          <a:prstGeom prst="rect">
            <a:avLst/>
          </a:prstGeom>
          <a:ln w="38100"/>
        </p:spPr>
        <p:style>
          <a:lnRef idx="2">
            <a:schemeClr val="accent4"/>
          </a:lnRef>
          <a:fillRef idx="1">
            <a:schemeClr val="lt1"/>
          </a:fillRef>
          <a:effectRef idx="0">
            <a:schemeClr val="accent4"/>
          </a:effectRef>
          <a:fontRef idx="minor">
            <a:schemeClr val="dk1"/>
          </a:fontRef>
        </p:style>
        <p:txBody>
          <a:bodyPr wrap="square" rtlCol="0">
            <a:spAutoFit/>
          </a:bodyPr>
          <a:lstStyle/>
          <a:p>
            <a:pPr algn="l"/>
            <a:r>
              <a:rPr lang="en-AU" sz="1400" b="1" i="0" dirty="0">
                <a:solidFill>
                  <a:srgbClr val="0D0D0D"/>
                </a:solidFill>
                <a:effectLst/>
                <a:latin typeface="Calibri" panose="020F0502020204030204" pitchFamily="34" charset="0"/>
                <a:cs typeface="Calibri" panose="020F0502020204030204" pitchFamily="34" charset="0"/>
              </a:rPr>
              <a:t>Scoring Assumptions Rank:</a:t>
            </a:r>
          </a:p>
          <a:p>
            <a:pPr marL="285750" indent="-285750" algn="l">
              <a:buFont typeface="Arial" panose="020B0604020202020204" pitchFamily="34" charset="0"/>
              <a:buChar char="•"/>
            </a:pPr>
            <a:r>
              <a:rPr lang="en-AU" sz="1400" dirty="0">
                <a:solidFill>
                  <a:srgbClr val="0D0D0D"/>
                </a:solidFill>
                <a:latin typeface="Calibri" panose="020F0502020204030204" pitchFamily="34" charset="0"/>
                <a:cs typeface="Calibri" panose="020F0502020204030204" pitchFamily="34" charset="0"/>
              </a:rPr>
              <a:t>Lower R</a:t>
            </a:r>
            <a:r>
              <a:rPr lang="en-AU" sz="1400" b="0" i="0" dirty="0">
                <a:solidFill>
                  <a:srgbClr val="0D0D0D"/>
                </a:solidFill>
                <a:effectLst/>
                <a:latin typeface="Calibri" panose="020F0502020204030204" pitchFamily="34" charset="0"/>
                <a:cs typeface="Calibri" panose="020F0502020204030204" pitchFamily="34" charset="0"/>
              </a:rPr>
              <a:t>ent price (-1.0): Strongly preferred.</a:t>
            </a:r>
            <a:endParaRPr lang="en-AU" sz="1400" dirty="0">
              <a:solidFill>
                <a:srgbClr val="0D0D0D"/>
              </a:solidFill>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AU" sz="1400" b="0" i="0" dirty="0">
                <a:solidFill>
                  <a:srgbClr val="0D0D0D"/>
                </a:solidFill>
                <a:effectLst/>
                <a:latin typeface="Calibri" panose="020F0502020204030204" pitchFamily="34" charset="0"/>
                <a:cs typeface="Calibri" panose="020F0502020204030204" pitchFamily="34" charset="0"/>
              </a:rPr>
              <a:t>Closer UNSW distance (-0.5): More desirable.</a:t>
            </a:r>
          </a:p>
          <a:p>
            <a:pPr marL="285750" indent="-285750" algn="l">
              <a:buFont typeface="Arial" panose="020B0604020202020204" pitchFamily="34" charset="0"/>
              <a:buChar char="•"/>
            </a:pPr>
            <a:r>
              <a:rPr lang="en-AU" sz="1400" b="0" i="0" dirty="0">
                <a:solidFill>
                  <a:srgbClr val="0D0D0D"/>
                </a:solidFill>
                <a:effectLst/>
                <a:latin typeface="Calibri" panose="020F0502020204030204" pitchFamily="34" charset="0"/>
                <a:cs typeface="Calibri" panose="020F0502020204030204" pitchFamily="34" charset="0"/>
              </a:rPr>
              <a:t>Lower transport cost (-0.3): Moderately important.</a:t>
            </a:r>
          </a:p>
          <a:p>
            <a:pPr marL="285750" indent="-285750" algn="l">
              <a:buFont typeface="Arial" panose="020B0604020202020204" pitchFamily="34" charset="0"/>
              <a:buChar char="•"/>
            </a:pPr>
            <a:r>
              <a:rPr lang="en-AU" sz="1400" b="0" i="0" dirty="0">
                <a:solidFill>
                  <a:srgbClr val="0D0D0D"/>
                </a:solidFill>
                <a:effectLst/>
                <a:latin typeface="Calibri" panose="020F0502020204030204" pitchFamily="34" charset="0"/>
                <a:cs typeface="Calibri" panose="020F0502020204030204" pitchFamily="34" charset="0"/>
              </a:rPr>
              <a:t>More stores (+0.2): Slight positive impact.</a:t>
            </a:r>
          </a:p>
        </p:txBody>
      </p:sp>
      <p:sp>
        <p:nvSpPr>
          <p:cNvPr id="13" name="Title 1">
            <a:extLst>
              <a:ext uri="{FF2B5EF4-FFF2-40B4-BE49-F238E27FC236}">
                <a16:creationId xmlns:a16="http://schemas.microsoft.com/office/drawing/2014/main" id="{A36D9068-E6A4-8660-75C8-5C652C4AE1E3}"/>
              </a:ext>
            </a:extLst>
          </p:cNvPr>
          <p:cNvSpPr txBox="1">
            <a:spLocks/>
          </p:cNvSpPr>
          <p:nvPr/>
        </p:nvSpPr>
        <p:spPr>
          <a:xfrm>
            <a:off x="422654" y="365126"/>
            <a:ext cx="10515600"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b="1" i="1" dirty="0">
                <a:solidFill>
                  <a:srgbClr val="0D0D0D"/>
                </a:solidFill>
                <a:latin typeface="Söhne"/>
              </a:rPr>
              <a:t>What if all variables are important?</a:t>
            </a:r>
            <a:endParaRPr lang="en-US" sz="2000" b="1" i="1" dirty="0"/>
          </a:p>
        </p:txBody>
      </p:sp>
      <p:sp>
        <p:nvSpPr>
          <p:cNvPr id="14" name="Title 1">
            <a:extLst>
              <a:ext uri="{FF2B5EF4-FFF2-40B4-BE49-F238E27FC236}">
                <a16:creationId xmlns:a16="http://schemas.microsoft.com/office/drawing/2014/main" id="{4EC8B736-C416-F927-5F5A-21C516D61E6C}"/>
              </a:ext>
            </a:extLst>
          </p:cNvPr>
          <p:cNvSpPr txBox="1">
            <a:spLocks/>
          </p:cNvSpPr>
          <p:nvPr/>
        </p:nvSpPr>
        <p:spPr>
          <a:xfrm>
            <a:off x="422654" y="865195"/>
            <a:ext cx="11213892"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b="1" dirty="0">
                <a:solidFill>
                  <a:srgbClr val="0D0D0D"/>
                </a:solidFill>
                <a:latin typeface="+mn-lt"/>
              </a:rPr>
              <a:t>Recommendation Area Based on All Variables Consideration</a:t>
            </a:r>
            <a:endParaRPr lang="en-US" sz="4800" b="1" dirty="0">
              <a:latin typeface="+mn-lt"/>
            </a:endParaRPr>
          </a:p>
        </p:txBody>
      </p:sp>
      <p:sp>
        <p:nvSpPr>
          <p:cNvPr id="15" name="TextBox 14">
            <a:extLst>
              <a:ext uri="{FF2B5EF4-FFF2-40B4-BE49-F238E27FC236}">
                <a16:creationId xmlns:a16="http://schemas.microsoft.com/office/drawing/2014/main" id="{AC380F44-0B75-D9DE-CC8E-12192CDA960E}"/>
              </a:ext>
            </a:extLst>
          </p:cNvPr>
          <p:cNvSpPr txBox="1"/>
          <p:nvPr/>
        </p:nvSpPr>
        <p:spPr>
          <a:xfrm>
            <a:off x="-1454046" y="434715"/>
            <a:ext cx="184731" cy="369332"/>
          </a:xfrm>
          <a:prstGeom prst="rect">
            <a:avLst/>
          </a:prstGeom>
          <a:noFill/>
        </p:spPr>
        <p:txBody>
          <a:bodyPr wrap="none" rtlCol="0">
            <a:spAutoFit/>
          </a:bodyPr>
          <a:lstStyle/>
          <a:p>
            <a:endParaRPr lang="en-US"/>
          </a:p>
        </p:txBody>
      </p:sp>
      <p:sp>
        <p:nvSpPr>
          <p:cNvPr id="16" name="TextBox 15">
            <a:extLst>
              <a:ext uri="{FF2B5EF4-FFF2-40B4-BE49-F238E27FC236}">
                <a16:creationId xmlns:a16="http://schemas.microsoft.com/office/drawing/2014/main" id="{5AAAF8DD-8B7D-FA6F-9082-11770B671C62}"/>
              </a:ext>
            </a:extLst>
          </p:cNvPr>
          <p:cNvSpPr txBox="1"/>
          <p:nvPr/>
        </p:nvSpPr>
        <p:spPr>
          <a:xfrm>
            <a:off x="418474" y="1301721"/>
            <a:ext cx="7076608" cy="830997"/>
          </a:xfrm>
          <a:prstGeom prst="rect">
            <a:avLst/>
          </a:prstGeom>
          <a:noFill/>
        </p:spPr>
        <p:txBody>
          <a:bodyPr wrap="square" rtlCol="0">
            <a:spAutoFit/>
          </a:bodyPr>
          <a:lstStyle/>
          <a:p>
            <a:pPr algn="l"/>
            <a:r>
              <a:rPr lang="en-AU" sz="1600" b="0" i="0" dirty="0">
                <a:solidFill>
                  <a:srgbClr val="0D0D0D"/>
                </a:solidFill>
                <a:effectLst/>
                <a:latin typeface="Calibri" panose="020F0502020204030204" pitchFamily="34" charset="0"/>
                <a:cs typeface="Calibri" panose="020F0502020204030204" pitchFamily="34" charset="0"/>
              </a:rPr>
              <a:t>Since all factors may be important for some students, here area that best considering rent price, proximity, transport cost, and store access with weighted assumptions.</a:t>
            </a:r>
            <a:endParaRPr lang="en-US" sz="1600"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89AFACB5-1CD5-7CF1-04B9-73D5CEF0DC14}"/>
              </a:ext>
            </a:extLst>
          </p:cNvPr>
          <p:cNvSpPr/>
          <p:nvPr/>
        </p:nvSpPr>
        <p:spPr>
          <a:xfrm>
            <a:off x="9084623" y="0"/>
            <a:ext cx="3107377" cy="451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Overall Considerations</a:t>
            </a:r>
          </a:p>
        </p:txBody>
      </p:sp>
      <p:sp>
        <p:nvSpPr>
          <p:cNvPr id="3" name="TextBox 2">
            <a:extLst>
              <a:ext uri="{FF2B5EF4-FFF2-40B4-BE49-F238E27FC236}">
                <a16:creationId xmlns:a16="http://schemas.microsoft.com/office/drawing/2014/main" id="{A0A2B54D-E219-9EDF-B31A-8EAADB1FC7DB}"/>
              </a:ext>
            </a:extLst>
          </p:cNvPr>
          <p:cNvSpPr txBox="1"/>
          <p:nvPr/>
        </p:nvSpPr>
        <p:spPr>
          <a:xfrm>
            <a:off x="1119337" y="6437003"/>
            <a:ext cx="9971704" cy="307777"/>
          </a:xfrm>
          <a:prstGeom prst="rect">
            <a:avLst/>
          </a:prstGeom>
          <a:noFill/>
        </p:spPr>
        <p:txBody>
          <a:bodyPr wrap="none" rtlCol="0">
            <a:spAutoFit/>
          </a:bodyPr>
          <a:lstStyle/>
          <a:p>
            <a:r>
              <a:rPr lang="en-US" sz="1400" i="1" dirty="0">
                <a:solidFill>
                  <a:schemeClr val="bg1">
                    <a:lumMod val="50000"/>
                  </a:schemeClr>
                </a:solidFill>
              </a:rPr>
              <a:t>Steps: Define Weight, Normalize Data, Calculate weighted score, </a:t>
            </a:r>
            <a:r>
              <a:rPr lang="en-AU" sz="1400" i="1" dirty="0">
                <a:solidFill>
                  <a:schemeClr val="bg1">
                    <a:lumMod val="50000"/>
                  </a:schemeClr>
                </a:solidFill>
                <a:effectLst/>
                <a:latin typeface="Söhne"/>
              </a:rPr>
              <a:t>Calculate Overall Weighted Score, Group by Suburb and Plot Results</a:t>
            </a:r>
            <a:r>
              <a:rPr lang="en-US" sz="1400" i="1" dirty="0">
                <a:solidFill>
                  <a:schemeClr val="bg1">
                    <a:lumMod val="50000"/>
                  </a:schemeClr>
                </a:solidFill>
              </a:rPr>
              <a:t> </a:t>
            </a:r>
          </a:p>
        </p:txBody>
      </p:sp>
      <p:pic>
        <p:nvPicPr>
          <p:cNvPr id="3074" name="Picture 2">
            <a:extLst>
              <a:ext uri="{FF2B5EF4-FFF2-40B4-BE49-F238E27FC236}">
                <a16:creationId xmlns:a16="http://schemas.microsoft.com/office/drawing/2014/main" id="{D7BFDC38-2AF6-2619-14A6-D298715D908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07342" y="2796888"/>
            <a:ext cx="6005264" cy="3418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472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031171-C8C2-1B71-46EC-A57BA4F01249}"/>
              </a:ext>
            </a:extLst>
          </p:cNvPr>
          <p:cNvPicPr>
            <a:picLocks noChangeAspect="1"/>
          </p:cNvPicPr>
          <p:nvPr/>
        </p:nvPicPr>
        <p:blipFill rotWithShape="1">
          <a:blip r:embed="rId3"/>
          <a:srcRect l="5797" b="5420"/>
          <a:stretch/>
        </p:blipFill>
        <p:spPr>
          <a:xfrm>
            <a:off x="2306016" y="993272"/>
            <a:ext cx="8120522" cy="4871455"/>
          </a:xfrm>
          <a:prstGeom prst="rect">
            <a:avLst/>
          </a:prstGeom>
        </p:spPr>
      </p:pic>
      <p:sp>
        <p:nvSpPr>
          <p:cNvPr id="5" name="TextBox 6">
            <a:extLst>
              <a:ext uri="{FF2B5EF4-FFF2-40B4-BE49-F238E27FC236}">
                <a16:creationId xmlns:a16="http://schemas.microsoft.com/office/drawing/2014/main" id="{59656680-2B48-95BF-5DED-2ACBCA099547}"/>
              </a:ext>
            </a:extLst>
          </p:cNvPr>
          <p:cNvSpPr txBox="1"/>
          <p:nvPr/>
        </p:nvSpPr>
        <p:spPr>
          <a:xfrm>
            <a:off x="3940042" y="431049"/>
            <a:ext cx="4311915" cy="369332"/>
          </a:xfrm>
          <a:prstGeom prst="rect">
            <a:avLst/>
          </a:prstGeom>
          <a:solidFill>
            <a:schemeClr val="bg2"/>
          </a:solidFill>
        </p:spPr>
        <p:txBody>
          <a:bodyPr wrap="square">
            <a:spAutoFit/>
          </a:bodyPr>
          <a:lstStyle/>
          <a:p>
            <a:pPr algn="ctr" defTabSz="868680">
              <a:spcAft>
                <a:spcPts val="600"/>
              </a:spcAft>
            </a:pPr>
            <a:r>
              <a:rPr lang="en-AU" sz="1710" i="0" dirty="0">
                <a:solidFill>
                  <a:srgbClr val="0D0D0D"/>
                </a:solidFill>
                <a:effectLst/>
                <a:latin typeface="Söhne"/>
              </a:rPr>
              <a:t>Map Of </a:t>
            </a:r>
            <a:r>
              <a:rPr lang="en-AU" sz="1710" dirty="0">
                <a:solidFill>
                  <a:srgbClr val="0D0D0D"/>
                </a:solidFill>
                <a:latin typeface="Söhne"/>
              </a:rPr>
              <a:t>Rent Location By Price And Distance</a:t>
            </a:r>
            <a:endParaRPr lang="en-AU" i="0" dirty="0">
              <a:solidFill>
                <a:srgbClr val="0D0D0D"/>
              </a:solidFill>
              <a:effectLst/>
              <a:latin typeface="Söhne"/>
            </a:endParaRPr>
          </a:p>
        </p:txBody>
      </p:sp>
      <p:sp>
        <p:nvSpPr>
          <p:cNvPr id="6" name="Title 1">
            <a:extLst>
              <a:ext uri="{FF2B5EF4-FFF2-40B4-BE49-F238E27FC236}">
                <a16:creationId xmlns:a16="http://schemas.microsoft.com/office/drawing/2014/main" id="{2A572EAB-BF20-2FC4-BCAC-9121F285EEA1}"/>
              </a:ext>
            </a:extLst>
          </p:cNvPr>
          <p:cNvSpPr txBox="1">
            <a:spLocks/>
          </p:cNvSpPr>
          <p:nvPr/>
        </p:nvSpPr>
        <p:spPr>
          <a:xfrm>
            <a:off x="1501081" y="6054547"/>
            <a:ext cx="9952982"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1800" i="1" dirty="0">
                <a:solidFill>
                  <a:srgbClr val="0D0D0D"/>
                </a:solidFill>
                <a:latin typeface="Calibri" panose="020F0502020204030204" pitchFamily="34" charset="0"/>
                <a:cs typeface="Calibri" panose="020F0502020204030204" pitchFamily="34" charset="0"/>
              </a:rPr>
              <a:t>Distribution of rent prices by distance in a map (Size of the bubble represents the price)</a:t>
            </a:r>
            <a:endParaRPr lang="en-US" sz="1800" dirty="0">
              <a:latin typeface="Calibri" panose="020F0502020204030204" pitchFamily="34" charset="0"/>
              <a:ea typeface="Calibri Light"/>
              <a:cs typeface="Calibri" panose="020F0502020204030204" pitchFamily="34" charset="0"/>
            </a:endParaRPr>
          </a:p>
        </p:txBody>
      </p:sp>
    </p:spTree>
    <p:extLst>
      <p:ext uri="{BB962C8B-B14F-4D97-AF65-F5344CB8AC3E}">
        <p14:creationId xmlns:p14="http://schemas.microsoft.com/office/powerpoint/2010/main" val="2231503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68F94A-1C70-7CBE-D36A-382521BE4D38}"/>
              </a:ext>
            </a:extLst>
          </p:cNvPr>
          <p:cNvPicPr>
            <a:picLocks noChangeAspect="1"/>
          </p:cNvPicPr>
          <p:nvPr/>
        </p:nvPicPr>
        <p:blipFill>
          <a:blip r:embed="rId3"/>
          <a:stretch>
            <a:fillRect/>
          </a:stretch>
        </p:blipFill>
        <p:spPr>
          <a:xfrm>
            <a:off x="2394530" y="864746"/>
            <a:ext cx="7291981" cy="5142864"/>
          </a:xfrm>
          <a:prstGeom prst="rect">
            <a:avLst/>
          </a:prstGeom>
        </p:spPr>
      </p:pic>
      <p:sp>
        <p:nvSpPr>
          <p:cNvPr id="4" name="TextBox 3">
            <a:extLst>
              <a:ext uri="{FF2B5EF4-FFF2-40B4-BE49-F238E27FC236}">
                <a16:creationId xmlns:a16="http://schemas.microsoft.com/office/drawing/2014/main" id="{EDD7EE7C-4441-AE43-8F03-53C2AE6A8D04}"/>
              </a:ext>
            </a:extLst>
          </p:cNvPr>
          <p:cNvSpPr txBox="1"/>
          <p:nvPr/>
        </p:nvSpPr>
        <p:spPr>
          <a:xfrm>
            <a:off x="830014" y="636344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itle 1">
            <a:extLst>
              <a:ext uri="{FF2B5EF4-FFF2-40B4-BE49-F238E27FC236}">
                <a16:creationId xmlns:a16="http://schemas.microsoft.com/office/drawing/2014/main" id="{56CA8A28-947A-D9D1-7BA2-932A301957BF}"/>
              </a:ext>
            </a:extLst>
          </p:cNvPr>
          <p:cNvSpPr txBox="1">
            <a:spLocks/>
          </p:cNvSpPr>
          <p:nvPr/>
        </p:nvSpPr>
        <p:spPr>
          <a:xfrm>
            <a:off x="1501081" y="6054547"/>
            <a:ext cx="9952982"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1800" i="1" dirty="0">
                <a:solidFill>
                  <a:srgbClr val="0D0D0D"/>
                </a:solidFill>
                <a:latin typeface="Calibri" panose="020F0502020204030204" pitchFamily="34" charset="0"/>
                <a:cs typeface="Calibri" panose="020F0502020204030204" pitchFamily="34" charset="0"/>
              </a:rPr>
              <a:t>Distribution of rent prices by distance in a map (Size of the bubble represents the price)</a:t>
            </a:r>
            <a:endParaRPr lang="en-US" sz="1800" dirty="0">
              <a:latin typeface="Calibri" panose="020F0502020204030204" pitchFamily="34" charset="0"/>
              <a:ea typeface="Calibri Light"/>
              <a:cs typeface="Calibri" panose="020F0502020204030204" pitchFamily="34" charset="0"/>
            </a:endParaRPr>
          </a:p>
        </p:txBody>
      </p:sp>
      <p:sp>
        <p:nvSpPr>
          <p:cNvPr id="10" name="TextBox 6">
            <a:extLst>
              <a:ext uri="{FF2B5EF4-FFF2-40B4-BE49-F238E27FC236}">
                <a16:creationId xmlns:a16="http://schemas.microsoft.com/office/drawing/2014/main" id="{8E3EE7D6-0FB1-B46A-13D7-B629A1E5BAFE}"/>
              </a:ext>
            </a:extLst>
          </p:cNvPr>
          <p:cNvSpPr txBox="1"/>
          <p:nvPr/>
        </p:nvSpPr>
        <p:spPr>
          <a:xfrm>
            <a:off x="2981739" y="431049"/>
            <a:ext cx="6241773" cy="355482"/>
          </a:xfrm>
          <a:prstGeom prst="rect">
            <a:avLst/>
          </a:prstGeom>
          <a:solidFill>
            <a:schemeClr val="bg2"/>
          </a:solidFill>
        </p:spPr>
        <p:txBody>
          <a:bodyPr wrap="square">
            <a:spAutoFit/>
          </a:bodyPr>
          <a:lstStyle/>
          <a:p>
            <a:pPr algn="ctr" defTabSz="868680">
              <a:spcAft>
                <a:spcPts val="600"/>
              </a:spcAft>
            </a:pPr>
            <a:r>
              <a:rPr lang="en-AU" sz="1710" i="0" dirty="0">
                <a:solidFill>
                  <a:srgbClr val="0D0D0D"/>
                </a:solidFill>
                <a:effectLst/>
                <a:latin typeface="Söhne"/>
              </a:rPr>
              <a:t>Map Of </a:t>
            </a:r>
            <a:r>
              <a:rPr lang="en-AU" sz="1710" dirty="0">
                <a:solidFill>
                  <a:srgbClr val="0D0D0D"/>
                </a:solidFill>
                <a:latin typeface="Söhne"/>
              </a:rPr>
              <a:t>Rent Location By Price And Distance for 1 Bedroom</a:t>
            </a:r>
            <a:endParaRPr lang="en-AU" i="0" dirty="0">
              <a:solidFill>
                <a:srgbClr val="0D0D0D"/>
              </a:solidFill>
              <a:effectLst/>
              <a:latin typeface="Söhne"/>
            </a:endParaRPr>
          </a:p>
        </p:txBody>
      </p:sp>
    </p:spTree>
    <p:extLst>
      <p:ext uri="{BB962C8B-B14F-4D97-AF65-F5344CB8AC3E}">
        <p14:creationId xmlns:p14="http://schemas.microsoft.com/office/powerpoint/2010/main" val="1851010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04C1B9C6-437C-5221-1AB6-1F443CAC8066}"/>
              </a:ext>
            </a:extLst>
          </p:cNvPr>
          <p:cNvSpPr txBox="1"/>
          <p:nvPr/>
        </p:nvSpPr>
        <p:spPr>
          <a:xfrm>
            <a:off x="2981739" y="431049"/>
            <a:ext cx="6241773" cy="355482"/>
          </a:xfrm>
          <a:prstGeom prst="rect">
            <a:avLst/>
          </a:prstGeom>
          <a:solidFill>
            <a:schemeClr val="bg2"/>
          </a:solidFill>
        </p:spPr>
        <p:txBody>
          <a:bodyPr wrap="square">
            <a:spAutoFit/>
          </a:bodyPr>
          <a:lstStyle/>
          <a:p>
            <a:pPr algn="ctr" defTabSz="868680">
              <a:spcAft>
                <a:spcPts val="600"/>
              </a:spcAft>
            </a:pPr>
            <a:r>
              <a:rPr lang="en-AU" sz="1710" i="0" dirty="0">
                <a:solidFill>
                  <a:srgbClr val="0D0D0D"/>
                </a:solidFill>
                <a:effectLst/>
                <a:latin typeface="Söhne"/>
              </a:rPr>
              <a:t>Map Of </a:t>
            </a:r>
            <a:r>
              <a:rPr lang="en-AU" sz="1710" dirty="0">
                <a:solidFill>
                  <a:srgbClr val="0D0D0D"/>
                </a:solidFill>
                <a:latin typeface="Söhne"/>
              </a:rPr>
              <a:t>Rent Location By Price And Distance for 2 Bedrooms</a:t>
            </a:r>
            <a:endParaRPr lang="en-AU" i="0" dirty="0">
              <a:solidFill>
                <a:srgbClr val="0D0D0D"/>
              </a:solidFill>
              <a:effectLst/>
              <a:latin typeface="Söhne"/>
            </a:endParaRPr>
          </a:p>
        </p:txBody>
      </p:sp>
      <p:sp>
        <p:nvSpPr>
          <p:cNvPr id="6" name="Title 1">
            <a:extLst>
              <a:ext uri="{FF2B5EF4-FFF2-40B4-BE49-F238E27FC236}">
                <a16:creationId xmlns:a16="http://schemas.microsoft.com/office/drawing/2014/main" id="{AA211CB2-4FCD-541D-821D-9E607ED89C49}"/>
              </a:ext>
            </a:extLst>
          </p:cNvPr>
          <p:cNvSpPr txBox="1">
            <a:spLocks/>
          </p:cNvSpPr>
          <p:nvPr/>
        </p:nvSpPr>
        <p:spPr>
          <a:xfrm>
            <a:off x="1501081" y="6054547"/>
            <a:ext cx="9952982"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1800" i="1" dirty="0">
                <a:solidFill>
                  <a:srgbClr val="0D0D0D"/>
                </a:solidFill>
                <a:latin typeface="Calibri" panose="020F0502020204030204" pitchFamily="34" charset="0"/>
                <a:cs typeface="Calibri" panose="020F0502020204030204" pitchFamily="34" charset="0"/>
              </a:rPr>
              <a:t>Distribution of rent prices by distance in a map (Size of the bubble represents the price)</a:t>
            </a:r>
            <a:endParaRPr lang="en-US" sz="1800" dirty="0">
              <a:latin typeface="Calibri" panose="020F0502020204030204" pitchFamily="34" charset="0"/>
              <a:ea typeface="Calibri Light"/>
              <a:cs typeface="Calibri" panose="020F0502020204030204" pitchFamily="34" charset="0"/>
            </a:endParaRPr>
          </a:p>
        </p:txBody>
      </p:sp>
      <p:pic>
        <p:nvPicPr>
          <p:cNvPr id="7" name="Picture 6">
            <a:extLst>
              <a:ext uri="{FF2B5EF4-FFF2-40B4-BE49-F238E27FC236}">
                <a16:creationId xmlns:a16="http://schemas.microsoft.com/office/drawing/2014/main" id="{46AFDDE9-BD59-4260-C0FD-D62E9188F80E}"/>
              </a:ext>
            </a:extLst>
          </p:cNvPr>
          <p:cNvPicPr>
            <a:picLocks noChangeAspect="1"/>
          </p:cNvPicPr>
          <p:nvPr/>
        </p:nvPicPr>
        <p:blipFill>
          <a:blip r:embed="rId2"/>
          <a:stretch>
            <a:fillRect/>
          </a:stretch>
        </p:blipFill>
        <p:spPr>
          <a:xfrm>
            <a:off x="2209800" y="917584"/>
            <a:ext cx="7772400" cy="5022832"/>
          </a:xfrm>
          <a:prstGeom prst="rect">
            <a:avLst/>
          </a:prstGeom>
        </p:spPr>
      </p:pic>
    </p:spTree>
    <p:extLst>
      <p:ext uri="{BB962C8B-B14F-4D97-AF65-F5344CB8AC3E}">
        <p14:creationId xmlns:p14="http://schemas.microsoft.com/office/powerpoint/2010/main" val="3092704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ABFDB1-D96B-3BB6-D2BA-8EE56B05078D}"/>
              </a:ext>
            </a:extLst>
          </p:cNvPr>
          <p:cNvPicPr>
            <a:picLocks noChangeAspect="1"/>
          </p:cNvPicPr>
          <p:nvPr/>
        </p:nvPicPr>
        <p:blipFill>
          <a:blip r:embed="rId2"/>
          <a:stretch>
            <a:fillRect/>
          </a:stretch>
        </p:blipFill>
        <p:spPr>
          <a:xfrm>
            <a:off x="2209800" y="863297"/>
            <a:ext cx="7772400" cy="5131405"/>
          </a:xfrm>
          <a:prstGeom prst="rect">
            <a:avLst/>
          </a:prstGeom>
        </p:spPr>
      </p:pic>
      <p:sp>
        <p:nvSpPr>
          <p:cNvPr id="3" name="TextBox 6">
            <a:extLst>
              <a:ext uri="{FF2B5EF4-FFF2-40B4-BE49-F238E27FC236}">
                <a16:creationId xmlns:a16="http://schemas.microsoft.com/office/drawing/2014/main" id="{236C599D-427A-DFED-6ED7-FB4C7BFD32B2}"/>
              </a:ext>
            </a:extLst>
          </p:cNvPr>
          <p:cNvSpPr txBox="1"/>
          <p:nvPr/>
        </p:nvSpPr>
        <p:spPr>
          <a:xfrm>
            <a:off x="2981739" y="431049"/>
            <a:ext cx="6241773" cy="355482"/>
          </a:xfrm>
          <a:prstGeom prst="rect">
            <a:avLst/>
          </a:prstGeom>
          <a:solidFill>
            <a:schemeClr val="bg2"/>
          </a:solidFill>
        </p:spPr>
        <p:txBody>
          <a:bodyPr wrap="square">
            <a:spAutoFit/>
          </a:bodyPr>
          <a:lstStyle/>
          <a:p>
            <a:pPr algn="ctr" defTabSz="868680">
              <a:spcAft>
                <a:spcPts val="600"/>
              </a:spcAft>
            </a:pPr>
            <a:r>
              <a:rPr lang="en-AU" sz="1710" i="0" dirty="0">
                <a:solidFill>
                  <a:srgbClr val="0D0D0D"/>
                </a:solidFill>
                <a:effectLst/>
                <a:latin typeface="Söhne"/>
              </a:rPr>
              <a:t>Map Of </a:t>
            </a:r>
            <a:r>
              <a:rPr lang="en-AU" sz="1710" dirty="0">
                <a:solidFill>
                  <a:srgbClr val="0D0D0D"/>
                </a:solidFill>
                <a:latin typeface="Söhne"/>
              </a:rPr>
              <a:t>Rent Location By Price And Distance for 3 Bedrooms</a:t>
            </a:r>
            <a:endParaRPr lang="en-AU" i="0" dirty="0">
              <a:solidFill>
                <a:srgbClr val="0D0D0D"/>
              </a:solidFill>
              <a:effectLst/>
              <a:latin typeface="Söhne"/>
            </a:endParaRPr>
          </a:p>
        </p:txBody>
      </p:sp>
      <p:sp>
        <p:nvSpPr>
          <p:cNvPr id="4" name="Title 1">
            <a:extLst>
              <a:ext uri="{FF2B5EF4-FFF2-40B4-BE49-F238E27FC236}">
                <a16:creationId xmlns:a16="http://schemas.microsoft.com/office/drawing/2014/main" id="{17C325F8-B210-089A-2B9C-1C31D84C3A17}"/>
              </a:ext>
            </a:extLst>
          </p:cNvPr>
          <p:cNvSpPr txBox="1">
            <a:spLocks/>
          </p:cNvSpPr>
          <p:nvPr/>
        </p:nvSpPr>
        <p:spPr>
          <a:xfrm>
            <a:off x="1501081" y="6054547"/>
            <a:ext cx="9952982"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1800" i="1" dirty="0">
                <a:solidFill>
                  <a:srgbClr val="0D0D0D"/>
                </a:solidFill>
                <a:latin typeface="Calibri" panose="020F0502020204030204" pitchFamily="34" charset="0"/>
                <a:cs typeface="Calibri" panose="020F0502020204030204" pitchFamily="34" charset="0"/>
              </a:rPr>
              <a:t>Distribution of rent prices by distance in a map (Size of the bubble represents the price)</a:t>
            </a:r>
            <a:endParaRPr lang="en-US" sz="1800" dirty="0">
              <a:latin typeface="Calibri" panose="020F0502020204030204" pitchFamily="34" charset="0"/>
              <a:ea typeface="Calibri Light"/>
              <a:cs typeface="Calibri" panose="020F0502020204030204" pitchFamily="34" charset="0"/>
            </a:endParaRPr>
          </a:p>
        </p:txBody>
      </p:sp>
    </p:spTree>
    <p:extLst>
      <p:ext uri="{BB962C8B-B14F-4D97-AF65-F5344CB8AC3E}">
        <p14:creationId xmlns:p14="http://schemas.microsoft.com/office/powerpoint/2010/main" val="2810366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42A5-0968-F184-C3D1-652FAAD22EA5}"/>
              </a:ext>
            </a:extLst>
          </p:cNvPr>
          <p:cNvSpPr>
            <a:spLocks noGrp="1"/>
          </p:cNvSpPr>
          <p:nvPr>
            <p:ph type="title"/>
          </p:nvPr>
        </p:nvSpPr>
        <p:spPr>
          <a:xfrm>
            <a:off x="838200" y="527685"/>
            <a:ext cx="10515600" cy="1122363"/>
          </a:xfrm>
        </p:spPr>
        <p:txBody>
          <a:bodyPr/>
          <a:lstStyle/>
          <a:p>
            <a:r>
              <a:rPr lang="en-US">
                <a:latin typeface="Calibri"/>
                <a:ea typeface="Calibri"/>
                <a:cs typeface="Calibri"/>
              </a:rPr>
              <a:t>Quiz Time! </a:t>
            </a:r>
            <a:endParaRPr lang="zh-CN" altLang="en-US">
              <a:latin typeface="Calibri"/>
              <a:cs typeface="Calibri"/>
            </a:endParaRPr>
          </a:p>
        </p:txBody>
      </p:sp>
      <p:sp>
        <p:nvSpPr>
          <p:cNvPr id="3" name="Content Placeholder 2">
            <a:extLst>
              <a:ext uri="{FF2B5EF4-FFF2-40B4-BE49-F238E27FC236}">
                <a16:creationId xmlns:a16="http://schemas.microsoft.com/office/drawing/2014/main" id="{34CF9675-85DE-1994-8B3C-A2E6504178E3}"/>
              </a:ext>
            </a:extLst>
          </p:cNvPr>
          <p:cNvSpPr>
            <a:spLocks noGrp="1"/>
          </p:cNvSpPr>
          <p:nvPr>
            <p:ph idx="1"/>
          </p:nvPr>
        </p:nvSpPr>
        <p:spPr>
          <a:xfrm>
            <a:off x="848360" y="2028825"/>
            <a:ext cx="10810240" cy="907098"/>
          </a:xfrm>
        </p:spPr>
        <p:txBody>
          <a:bodyPr vert="horz" lIns="91440" tIns="45720" rIns="91440" bIns="45720" rtlCol="0" anchor="t">
            <a:normAutofit fontScale="92500"/>
          </a:bodyPr>
          <a:lstStyle/>
          <a:p>
            <a:pPr marL="0" indent="0">
              <a:buNone/>
            </a:pPr>
            <a:r>
              <a:rPr lang="en-US" sz="3600" b="1"/>
              <a:t>What</a:t>
            </a:r>
            <a:r>
              <a:rPr lang="en-US" sz="3600" b="1">
                <a:ea typeface="+mn-lt"/>
                <a:cs typeface="+mn-lt"/>
              </a:rPr>
              <a:t> is your top preference while choosing a place to stay ? </a:t>
            </a:r>
            <a:br>
              <a:rPr lang="en-US" sz="2400">
                <a:latin typeface="Calibri"/>
                <a:ea typeface="Calibri"/>
                <a:cs typeface="Calibri"/>
              </a:rPr>
            </a:br>
            <a:endParaRPr lang="en-US" sz="2400">
              <a:ea typeface="Calibri"/>
              <a:cs typeface="Calibri"/>
            </a:endParaRPr>
          </a:p>
          <a:p>
            <a:pPr marL="0" indent="0">
              <a:buNone/>
            </a:pPr>
            <a:endParaRPr lang="en-US">
              <a:ea typeface="Calibri"/>
              <a:cs typeface="Calibri"/>
            </a:endParaRPr>
          </a:p>
          <a:p>
            <a:pPr marL="0" indent="0">
              <a:buNone/>
            </a:pPr>
            <a:endParaRPr lang="en-US">
              <a:ea typeface="Calibri"/>
              <a:cs typeface="Calibri"/>
            </a:endParaRPr>
          </a:p>
        </p:txBody>
      </p:sp>
      <p:sp>
        <p:nvSpPr>
          <p:cNvPr id="10" name="矩形: 圆角 9">
            <a:extLst>
              <a:ext uri="{FF2B5EF4-FFF2-40B4-BE49-F238E27FC236}">
                <a16:creationId xmlns:a16="http://schemas.microsoft.com/office/drawing/2014/main" id="{A2AA42E2-F1E3-ECE0-C9D3-5D56CF046C59}"/>
              </a:ext>
            </a:extLst>
          </p:cNvPr>
          <p:cNvSpPr/>
          <p:nvPr/>
        </p:nvSpPr>
        <p:spPr>
          <a:xfrm>
            <a:off x="1893266" y="3178210"/>
            <a:ext cx="3575859" cy="983672"/>
          </a:xfrm>
          <a:prstGeom prst="roundRect">
            <a:avLst/>
          </a:prstGeom>
          <a:solidFill>
            <a:srgbClr val="FBCE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FFE6F05-8C09-F801-831C-1D299DEA37DC}"/>
              </a:ext>
            </a:extLst>
          </p:cNvPr>
          <p:cNvSpPr txBox="1"/>
          <p:nvPr/>
        </p:nvSpPr>
        <p:spPr>
          <a:xfrm>
            <a:off x="2665007" y="3438707"/>
            <a:ext cx="23745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a:ea typeface="等线"/>
                <a:cs typeface="Calibri"/>
              </a:rPr>
              <a:t>A) Affordability</a:t>
            </a:r>
            <a:endParaRPr lang="zh-CN" altLang="en-US" sz="2400"/>
          </a:p>
        </p:txBody>
      </p:sp>
      <p:sp>
        <p:nvSpPr>
          <p:cNvPr id="12" name="矩形: 圆角 11">
            <a:extLst>
              <a:ext uri="{FF2B5EF4-FFF2-40B4-BE49-F238E27FC236}">
                <a16:creationId xmlns:a16="http://schemas.microsoft.com/office/drawing/2014/main" id="{59605C88-B304-D477-8B0C-76E3712F4122}"/>
              </a:ext>
            </a:extLst>
          </p:cNvPr>
          <p:cNvSpPr/>
          <p:nvPr/>
        </p:nvSpPr>
        <p:spPr>
          <a:xfrm>
            <a:off x="1893267" y="4763170"/>
            <a:ext cx="3575857" cy="983672"/>
          </a:xfrm>
          <a:prstGeom prst="roundRect">
            <a:avLst/>
          </a:prstGeom>
          <a:solidFill>
            <a:srgbClr val="FBCE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0226826B-B6C2-4409-F7C5-05D0D3537238}"/>
              </a:ext>
            </a:extLst>
          </p:cNvPr>
          <p:cNvSpPr/>
          <p:nvPr/>
        </p:nvSpPr>
        <p:spPr>
          <a:xfrm>
            <a:off x="6410310" y="4763170"/>
            <a:ext cx="3575858" cy="983672"/>
          </a:xfrm>
          <a:prstGeom prst="roundRect">
            <a:avLst/>
          </a:prstGeom>
          <a:solidFill>
            <a:srgbClr val="FBCE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01592969-FF74-AFB4-EE81-CA88A6683415}"/>
              </a:ext>
            </a:extLst>
          </p:cNvPr>
          <p:cNvSpPr/>
          <p:nvPr/>
        </p:nvSpPr>
        <p:spPr>
          <a:xfrm>
            <a:off x="6410310" y="3178210"/>
            <a:ext cx="3575858" cy="983672"/>
          </a:xfrm>
          <a:prstGeom prst="roundRect">
            <a:avLst/>
          </a:prstGeom>
          <a:solidFill>
            <a:srgbClr val="FBCE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E05FC06-346C-1A6B-9C72-2B54AABE5866}"/>
              </a:ext>
            </a:extLst>
          </p:cNvPr>
          <p:cNvSpPr txBox="1"/>
          <p:nvPr/>
        </p:nvSpPr>
        <p:spPr>
          <a:xfrm>
            <a:off x="7297504" y="3438706"/>
            <a:ext cx="20512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ea typeface="+mn-lt"/>
                <a:cs typeface="Calibri"/>
              </a:rPr>
              <a:t>B)  Proximity</a:t>
            </a:r>
            <a:endParaRPr lang="zh-CN" sz="2400"/>
          </a:p>
        </p:txBody>
      </p:sp>
      <p:sp>
        <p:nvSpPr>
          <p:cNvPr id="16" name="文本框 15">
            <a:extLst>
              <a:ext uri="{FF2B5EF4-FFF2-40B4-BE49-F238E27FC236}">
                <a16:creationId xmlns:a16="http://schemas.microsoft.com/office/drawing/2014/main" id="{24E18603-4152-FC3D-8BCB-ABF51C45628C}"/>
              </a:ext>
            </a:extLst>
          </p:cNvPr>
          <p:cNvSpPr txBox="1"/>
          <p:nvPr/>
        </p:nvSpPr>
        <p:spPr>
          <a:xfrm>
            <a:off x="2260914" y="5023666"/>
            <a:ext cx="30848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ea typeface="+mn-lt"/>
                <a:cs typeface="Calibri"/>
              </a:rPr>
              <a:t>C) Access to amenities</a:t>
            </a:r>
            <a:endParaRPr lang="zh-CN" sz="2400">
              <a:ea typeface="等线"/>
              <a:cs typeface="Calibri"/>
            </a:endParaRPr>
          </a:p>
        </p:txBody>
      </p:sp>
      <p:sp>
        <p:nvSpPr>
          <p:cNvPr id="17" name="文本框 16">
            <a:extLst>
              <a:ext uri="{FF2B5EF4-FFF2-40B4-BE49-F238E27FC236}">
                <a16:creationId xmlns:a16="http://schemas.microsoft.com/office/drawing/2014/main" id="{95563215-A7CD-B024-AA22-9CB2B4B5E7E8}"/>
              </a:ext>
            </a:extLst>
          </p:cNvPr>
          <p:cNvSpPr txBox="1"/>
          <p:nvPr/>
        </p:nvSpPr>
        <p:spPr>
          <a:xfrm>
            <a:off x="6420048" y="5046757"/>
            <a:ext cx="41424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ea typeface="+mn-lt"/>
                <a:cs typeface="Calibri"/>
              </a:rPr>
              <a:t>D) Overall balanced factors</a:t>
            </a:r>
            <a:endParaRPr lang="zh-CN" sz="2400">
              <a:ea typeface="等线"/>
              <a:cs typeface="Calibri"/>
            </a:endParaRPr>
          </a:p>
        </p:txBody>
      </p:sp>
      <p:sp>
        <p:nvSpPr>
          <p:cNvPr id="19" name="Rectangle 12">
            <a:extLst>
              <a:ext uri="{FF2B5EF4-FFF2-40B4-BE49-F238E27FC236}">
                <a16:creationId xmlns:a16="http://schemas.microsoft.com/office/drawing/2014/main" id="{EABDDDBD-0C62-9523-BE99-3D17FE980DBD}"/>
              </a:ext>
            </a:extLst>
          </p:cNvPr>
          <p:cNvSpPr/>
          <p:nvPr/>
        </p:nvSpPr>
        <p:spPr>
          <a:xfrm rot="5400000">
            <a:off x="5302088" y="-5339080"/>
            <a:ext cx="1672752" cy="12290180"/>
          </a:xfrm>
          <a:prstGeom prst="rect">
            <a:avLst/>
          </a:prstGeom>
          <a:solidFill>
            <a:schemeClr val="tx1">
              <a:lumMod val="50000"/>
              <a:lumOff val="50000"/>
              <a:alpha val="1411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
            <a:extLst>
              <a:ext uri="{FF2B5EF4-FFF2-40B4-BE49-F238E27FC236}">
                <a16:creationId xmlns:a16="http://schemas.microsoft.com/office/drawing/2014/main" id="{F94FD8D1-DD7D-C125-2AA0-42D3E7A1662F}"/>
              </a:ext>
            </a:extLst>
          </p:cNvPr>
          <p:cNvGrpSpPr/>
          <p:nvPr/>
        </p:nvGrpSpPr>
        <p:grpSpPr>
          <a:xfrm rot="5400000">
            <a:off x="5847105" y="-5928360"/>
            <a:ext cx="518495" cy="12368987"/>
            <a:chOff x="0" y="-38100"/>
            <a:chExt cx="1378431" cy="15065620"/>
          </a:xfrm>
        </p:grpSpPr>
        <p:sp>
          <p:nvSpPr>
            <p:cNvPr id="22" name="TextBox 4">
              <a:extLst>
                <a:ext uri="{FF2B5EF4-FFF2-40B4-BE49-F238E27FC236}">
                  <a16:creationId xmlns:a16="http://schemas.microsoft.com/office/drawing/2014/main" id="{B9B5E165-311F-E4F5-8726-A8D791A6D08C}"/>
                </a:ext>
              </a:extLst>
            </p:cNvPr>
            <p:cNvSpPr txBox="1"/>
            <p:nvPr/>
          </p:nvSpPr>
          <p:spPr>
            <a:xfrm>
              <a:off x="0" y="-38100"/>
              <a:ext cx="1378431" cy="15065619"/>
            </a:xfrm>
            <a:prstGeom prst="rect">
              <a:avLst/>
            </a:prstGeom>
            <a:solidFill>
              <a:srgbClr val="FBCE00"/>
            </a:solidFill>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sp>
          <p:nvSpPr>
            <p:cNvPr id="21" name="Freeform 3">
              <a:extLst>
                <a:ext uri="{FF2B5EF4-FFF2-40B4-BE49-F238E27FC236}">
                  <a16:creationId xmlns:a16="http://schemas.microsoft.com/office/drawing/2014/main" id="{F05B64C2-14D0-BFC3-628B-7311C4274E74}"/>
                </a:ext>
              </a:extLst>
            </p:cNvPr>
            <p:cNvSpPr/>
            <p:nvPr/>
          </p:nvSpPr>
          <p:spPr>
            <a:xfrm>
              <a:off x="0" y="0"/>
              <a:ext cx="1378431" cy="15027520"/>
            </a:xfrm>
            <a:custGeom>
              <a:avLst/>
              <a:gdLst/>
              <a:ahLst/>
              <a:cxnLst/>
              <a:rect l="l" t="t" r="r" b="b"/>
              <a:pathLst>
                <a:path w="1378431" h="15027520">
                  <a:moveTo>
                    <a:pt x="0" y="0"/>
                  </a:moveTo>
                  <a:lnTo>
                    <a:pt x="1378431" y="0"/>
                  </a:lnTo>
                  <a:lnTo>
                    <a:pt x="1378431" y="15027520"/>
                  </a:lnTo>
                  <a:lnTo>
                    <a:pt x="0" y="15027520"/>
                  </a:lnTo>
                  <a:close/>
                </a:path>
              </a:pathLst>
            </a:custGeom>
            <a:solidFill>
              <a:srgbClr val="FBCE0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grpSp>
    </p:spTree>
    <p:extLst>
      <p:ext uri="{BB962C8B-B14F-4D97-AF65-F5344CB8AC3E}">
        <p14:creationId xmlns:p14="http://schemas.microsoft.com/office/powerpoint/2010/main" val="45626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0585" y="-50800"/>
            <a:ext cx="731855" cy="6963867"/>
            <a:chOff x="0" y="-38100"/>
            <a:chExt cx="1378431" cy="15065620"/>
          </a:xfrm>
        </p:grpSpPr>
        <p:sp>
          <p:nvSpPr>
            <p:cNvPr id="3" name="Freeform 3"/>
            <p:cNvSpPr/>
            <p:nvPr/>
          </p:nvSpPr>
          <p:spPr>
            <a:xfrm>
              <a:off x="0" y="0"/>
              <a:ext cx="1378431" cy="15027520"/>
            </a:xfrm>
            <a:custGeom>
              <a:avLst/>
              <a:gdLst/>
              <a:ahLst/>
              <a:cxnLst/>
              <a:rect l="l" t="t" r="r" b="b"/>
              <a:pathLst>
                <a:path w="1378431" h="15027520">
                  <a:moveTo>
                    <a:pt x="0" y="0"/>
                  </a:moveTo>
                  <a:lnTo>
                    <a:pt x="1378431" y="0"/>
                  </a:lnTo>
                  <a:lnTo>
                    <a:pt x="1378431" y="15027520"/>
                  </a:lnTo>
                  <a:lnTo>
                    <a:pt x="0" y="15027520"/>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4" name="TextBox 4"/>
            <p:cNvSpPr txBox="1"/>
            <p:nvPr/>
          </p:nvSpPr>
          <p:spPr>
            <a:xfrm>
              <a:off x="0" y="-38100"/>
              <a:ext cx="1378431" cy="15065619"/>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grpSp>
        <p:nvGrpSpPr>
          <p:cNvPr id="7" name="Group 7"/>
          <p:cNvGrpSpPr/>
          <p:nvPr/>
        </p:nvGrpSpPr>
        <p:grpSpPr>
          <a:xfrm>
            <a:off x="768761" y="1023262"/>
            <a:ext cx="532171" cy="5321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9" name="TextBox 9"/>
            <p:cNvSpPr txBox="1"/>
            <p:nvPr/>
          </p:nvSpPr>
          <p:spPr>
            <a:xfrm>
              <a:off x="76200" y="38100"/>
              <a:ext cx="660400" cy="6985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10" name="TextBox 10"/>
          <p:cNvSpPr txBox="1"/>
          <p:nvPr/>
        </p:nvSpPr>
        <p:spPr>
          <a:xfrm>
            <a:off x="1297391" y="151728"/>
            <a:ext cx="5027612" cy="645177"/>
          </a:xfrm>
          <a:prstGeom prst="rect">
            <a:avLst/>
          </a:prstGeom>
          <a:noFill/>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334"/>
              </a:lnSpc>
            </a:pPr>
            <a:r>
              <a:rPr lang="en-US" sz="4000">
                <a:solidFill>
                  <a:srgbClr val="000000"/>
                </a:solidFill>
                <a:latin typeface="Archivo Black Bold"/>
              </a:rPr>
              <a:t> Recommendations</a:t>
            </a:r>
          </a:p>
        </p:txBody>
      </p:sp>
      <p:sp>
        <p:nvSpPr>
          <p:cNvPr id="11" name="TextBox 11"/>
          <p:cNvSpPr txBox="1"/>
          <p:nvPr/>
        </p:nvSpPr>
        <p:spPr>
          <a:xfrm>
            <a:off x="1515920" y="1115146"/>
            <a:ext cx="2722481" cy="34624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250" b="1">
                <a:latin typeface="Archivo Black Bold"/>
                <a:ea typeface="Calibri"/>
                <a:cs typeface="Calibri"/>
              </a:rPr>
              <a:t>Low Budget: </a:t>
            </a:r>
          </a:p>
        </p:txBody>
      </p:sp>
      <p:sp>
        <p:nvSpPr>
          <p:cNvPr id="12" name="TextBox 12"/>
          <p:cNvSpPr txBox="1"/>
          <p:nvPr/>
        </p:nvSpPr>
        <p:spPr>
          <a:xfrm>
            <a:off x="1515920" y="5627163"/>
            <a:ext cx="2722481" cy="34624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250" b="1">
                <a:latin typeface="Archivo Black Bold"/>
                <a:ea typeface="Calibri"/>
                <a:cs typeface="Calibri"/>
              </a:rPr>
              <a:t>Balanced Criteria: </a:t>
            </a:r>
          </a:p>
        </p:txBody>
      </p:sp>
      <p:sp>
        <p:nvSpPr>
          <p:cNvPr id="13" name="TextBox 13"/>
          <p:cNvSpPr txBox="1"/>
          <p:nvPr/>
        </p:nvSpPr>
        <p:spPr>
          <a:xfrm>
            <a:off x="1515920" y="3345623"/>
            <a:ext cx="2722481" cy="34624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250" b="1">
                <a:latin typeface="Archivo Black Bold"/>
                <a:ea typeface="Calibri"/>
                <a:cs typeface="Calibri"/>
              </a:rPr>
              <a:t>Easier Availability:</a:t>
            </a:r>
          </a:p>
        </p:txBody>
      </p:sp>
      <p:sp>
        <p:nvSpPr>
          <p:cNvPr id="17" name="TextBox 17"/>
          <p:cNvSpPr txBox="1"/>
          <p:nvPr/>
        </p:nvSpPr>
        <p:spPr>
          <a:xfrm>
            <a:off x="818021" y="1212833"/>
            <a:ext cx="433651" cy="235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32"/>
              </a:lnSpc>
            </a:pPr>
            <a:r>
              <a:rPr lang="en-US" sz="1832">
                <a:solidFill>
                  <a:srgbClr val="FFFFFF"/>
                </a:solidFill>
                <a:latin typeface="Archivo Black Bold"/>
              </a:rPr>
              <a:t>1</a:t>
            </a:r>
          </a:p>
        </p:txBody>
      </p:sp>
      <p:grpSp>
        <p:nvGrpSpPr>
          <p:cNvPr id="18" name="Group 18"/>
          <p:cNvGrpSpPr/>
          <p:nvPr/>
        </p:nvGrpSpPr>
        <p:grpSpPr>
          <a:xfrm>
            <a:off x="768761" y="1984338"/>
            <a:ext cx="532171" cy="53217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20" name="TextBox 20"/>
            <p:cNvSpPr txBox="1"/>
            <p:nvPr/>
          </p:nvSpPr>
          <p:spPr>
            <a:xfrm>
              <a:off x="76200" y="38100"/>
              <a:ext cx="660400" cy="6985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21" name="TextBox 21"/>
          <p:cNvSpPr txBox="1"/>
          <p:nvPr/>
        </p:nvSpPr>
        <p:spPr>
          <a:xfrm>
            <a:off x="818021" y="2133269"/>
            <a:ext cx="433651" cy="235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32"/>
              </a:lnSpc>
            </a:pPr>
            <a:r>
              <a:rPr lang="en-US" sz="1832">
                <a:solidFill>
                  <a:srgbClr val="FFFFFF"/>
                </a:solidFill>
                <a:latin typeface="Archivo Black Bold"/>
              </a:rPr>
              <a:t>2</a:t>
            </a:r>
          </a:p>
        </p:txBody>
      </p:sp>
      <p:grpSp>
        <p:nvGrpSpPr>
          <p:cNvPr id="22" name="Group 22"/>
          <p:cNvGrpSpPr/>
          <p:nvPr/>
        </p:nvGrpSpPr>
        <p:grpSpPr>
          <a:xfrm>
            <a:off x="768761" y="3253739"/>
            <a:ext cx="532171" cy="53217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24" name="TextBox 24"/>
            <p:cNvSpPr txBox="1"/>
            <p:nvPr/>
          </p:nvSpPr>
          <p:spPr>
            <a:xfrm>
              <a:off x="76200" y="38100"/>
              <a:ext cx="660400" cy="6985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25" name="TextBox 25"/>
          <p:cNvSpPr txBox="1"/>
          <p:nvPr/>
        </p:nvSpPr>
        <p:spPr>
          <a:xfrm>
            <a:off x="818021" y="3402669"/>
            <a:ext cx="433651" cy="235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32"/>
              </a:lnSpc>
            </a:pPr>
            <a:r>
              <a:rPr lang="en-US" sz="1832">
                <a:solidFill>
                  <a:srgbClr val="FFFFFF"/>
                </a:solidFill>
                <a:latin typeface="Archivo Black Bold"/>
              </a:rPr>
              <a:t>3</a:t>
            </a:r>
          </a:p>
        </p:txBody>
      </p:sp>
      <p:sp>
        <p:nvSpPr>
          <p:cNvPr id="30" name="文本框 29">
            <a:extLst>
              <a:ext uri="{FF2B5EF4-FFF2-40B4-BE49-F238E27FC236}">
                <a16:creationId xmlns:a16="http://schemas.microsoft.com/office/drawing/2014/main" id="{E27CA66B-8BA5-1E6E-E6DA-4257B52313BD}"/>
              </a:ext>
            </a:extLst>
          </p:cNvPr>
          <p:cNvSpPr txBox="1"/>
          <p:nvPr/>
        </p:nvSpPr>
        <p:spPr>
          <a:xfrm>
            <a:off x="1515920" y="1463570"/>
            <a:ext cx="854360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700" dirty="0">
                <a:ea typeface="+mn-lt"/>
                <a:cs typeface="Calibri"/>
              </a:rPr>
              <a:t>For students where distance is not important,</a:t>
            </a:r>
            <a:r>
              <a:rPr lang="en-US" altLang="zh-CN" sz="1700" b="1" dirty="0">
                <a:solidFill>
                  <a:srgbClr val="FFC000"/>
                </a:solidFill>
                <a:ea typeface="+mn-lt"/>
                <a:cs typeface="Calibri"/>
              </a:rPr>
              <a:t> </a:t>
            </a:r>
            <a:r>
              <a:rPr lang="en-US" altLang="zh-CN" sz="1700" b="1" dirty="0">
                <a:solidFill>
                  <a:srgbClr val="D45131"/>
                </a:solidFill>
                <a:ea typeface="+mn-lt"/>
                <a:cs typeface="Calibri"/>
              </a:rPr>
              <a:t>Parramatta and Strathfield</a:t>
            </a:r>
            <a:r>
              <a:rPr lang="en-US" altLang="zh-CN" sz="1700" dirty="0">
                <a:ea typeface="+mn-lt"/>
                <a:cs typeface="Calibri"/>
              </a:rPr>
              <a:t> are the most affordable places </a:t>
            </a:r>
            <a:endParaRPr lang="zh-CN" sz="1700" dirty="0">
              <a:ea typeface="等线"/>
              <a:cs typeface="Calibri"/>
            </a:endParaRPr>
          </a:p>
        </p:txBody>
      </p:sp>
      <p:sp>
        <p:nvSpPr>
          <p:cNvPr id="31" name="文本框 30">
            <a:extLst>
              <a:ext uri="{FF2B5EF4-FFF2-40B4-BE49-F238E27FC236}">
                <a16:creationId xmlns:a16="http://schemas.microsoft.com/office/drawing/2014/main" id="{C60F851C-B66C-D080-EBE5-2185FA6828AF}"/>
              </a:ext>
            </a:extLst>
          </p:cNvPr>
          <p:cNvSpPr txBox="1"/>
          <p:nvPr/>
        </p:nvSpPr>
        <p:spPr>
          <a:xfrm>
            <a:off x="1515920" y="5969550"/>
            <a:ext cx="919384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a:solidFill>
                  <a:srgbClr val="D45131"/>
                </a:solidFill>
                <a:ea typeface="+mn-lt"/>
                <a:cs typeface="Calibri"/>
              </a:rPr>
              <a:t>Rosebery, Newtown, Kingsford, Beaconsfield, and </a:t>
            </a:r>
            <a:r>
              <a:rPr lang="en-US" sz="1700" b="1" err="1">
                <a:solidFill>
                  <a:srgbClr val="D45131"/>
                </a:solidFill>
                <a:ea typeface="+mn-lt"/>
                <a:cs typeface="Calibri"/>
              </a:rPr>
              <a:t>Zetland</a:t>
            </a:r>
            <a:r>
              <a:rPr lang="en-US" sz="1700">
                <a:solidFill>
                  <a:srgbClr val="000000"/>
                </a:solidFill>
                <a:ea typeface="+mn-lt"/>
                <a:cs typeface="Calibri"/>
              </a:rPr>
              <a:t> </a:t>
            </a:r>
            <a:r>
              <a:rPr lang="en-US" sz="1700">
                <a:ea typeface="+mn-lt"/>
                <a:cs typeface="Calibri"/>
              </a:rPr>
              <a:t>are the top suburbs for a combination of distance, affordability, transportation, and amenities. </a:t>
            </a:r>
          </a:p>
        </p:txBody>
      </p:sp>
      <p:sp>
        <p:nvSpPr>
          <p:cNvPr id="32" name="文本框 31">
            <a:extLst>
              <a:ext uri="{FF2B5EF4-FFF2-40B4-BE49-F238E27FC236}">
                <a16:creationId xmlns:a16="http://schemas.microsoft.com/office/drawing/2014/main" id="{5735B38F-A6E2-0823-00D8-98A48BC9CFDC}"/>
              </a:ext>
            </a:extLst>
          </p:cNvPr>
          <p:cNvSpPr txBox="1"/>
          <p:nvPr/>
        </p:nvSpPr>
        <p:spPr>
          <a:xfrm>
            <a:off x="1515920" y="3678450"/>
            <a:ext cx="8970328"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dirty="0">
                <a:ea typeface="+mn-lt"/>
                <a:cs typeface="Calibri"/>
              </a:rPr>
              <a:t>The most common types of dwelling are</a:t>
            </a:r>
            <a:r>
              <a:rPr lang="en-US" sz="1700" b="1" dirty="0">
                <a:solidFill>
                  <a:srgbClr val="C00000"/>
                </a:solidFill>
                <a:ea typeface="+mn-lt"/>
                <a:cs typeface="Calibri"/>
              </a:rPr>
              <a:t> flat/unit and house</a:t>
            </a:r>
            <a:r>
              <a:rPr lang="en-US" sz="1700" dirty="0">
                <a:ea typeface="+mn-lt"/>
                <a:cs typeface="Calibri"/>
              </a:rPr>
              <a:t>, accounting for 47% for flats and 42% of the market is </a:t>
            </a:r>
            <a:r>
              <a:rPr lang="en-US" sz="1700" b="1" dirty="0">
                <a:solidFill>
                  <a:srgbClr val="D45131"/>
                </a:solidFill>
                <a:ea typeface="+mn-lt"/>
                <a:cs typeface="Calibri"/>
              </a:rPr>
              <a:t>house</a:t>
            </a:r>
            <a:r>
              <a:rPr lang="en-US" sz="1700" dirty="0">
                <a:ea typeface="+mn-lt"/>
                <a:cs typeface="Calibri"/>
              </a:rPr>
              <a:t>. </a:t>
            </a:r>
            <a:r>
              <a:rPr lang="en-US" sz="1700" b="1" dirty="0">
                <a:solidFill>
                  <a:srgbClr val="D45131"/>
                </a:solidFill>
                <a:ea typeface="+mn-lt"/>
                <a:cs typeface="Calibri"/>
              </a:rPr>
              <a:t>Three-bedroom</a:t>
            </a:r>
            <a:r>
              <a:rPr lang="en-US" sz="1700" dirty="0">
                <a:ea typeface="+mn-lt"/>
                <a:cs typeface="Calibri"/>
              </a:rPr>
              <a:t> dwellings are more available, even though four-bedroom apartments are more affordable.</a:t>
            </a:r>
          </a:p>
        </p:txBody>
      </p:sp>
      <p:grpSp>
        <p:nvGrpSpPr>
          <p:cNvPr id="33" name="Group 22">
            <a:extLst>
              <a:ext uri="{FF2B5EF4-FFF2-40B4-BE49-F238E27FC236}">
                <a16:creationId xmlns:a16="http://schemas.microsoft.com/office/drawing/2014/main" id="{6E40372C-95AF-6E6F-CE1C-A84B7825BE6C}"/>
              </a:ext>
            </a:extLst>
          </p:cNvPr>
          <p:cNvGrpSpPr/>
          <p:nvPr/>
        </p:nvGrpSpPr>
        <p:grpSpPr>
          <a:xfrm>
            <a:off x="768760" y="4462778"/>
            <a:ext cx="532171" cy="532171"/>
            <a:chOff x="0" y="0"/>
            <a:chExt cx="812800" cy="812800"/>
          </a:xfrm>
        </p:grpSpPr>
        <p:sp>
          <p:nvSpPr>
            <p:cNvPr id="34" name="Freeform 23">
              <a:extLst>
                <a:ext uri="{FF2B5EF4-FFF2-40B4-BE49-F238E27FC236}">
                  <a16:creationId xmlns:a16="http://schemas.microsoft.com/office/drawing/2014/main" id="{C128BC9D-7B9A-B20E-276E-CFC23A6F85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35" name="TextBox 24">
              <a:extLst>
                <a:ext uri="{FF2B5EF4-FFF2-40B4-BE49-F238E27FC236}">
                  <a16:creationId xmlns:a16="http://schemas.microsoft.com/office/drawing/2014/main" id="{D03EDB78-0CE4-93AE-0C7C-0BDC8696E958}"/>
                </a:ext>
              </a:extLst>
            </p:cNvPr>
            <p:cNvSpPr txBox="1"/>
            <p:nvPr/>
          </p:nvSpPr>
          <p:spPr>
            <a:xfrm>
              <a:off x="76200" y="38100"/>
              <a:ext cx="660400" cy="6985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36" name="TextBox 25">
            <a:extLst>
              <a:ext uri="{FF2B5EF4-FFF2-40B4-BE49-F238E27FC236}">
                <a16:creationId xmlns:a16="http://schemas.microsoft.com/office/drawing/2014/main" id="{0D848E8F-89BA-F799-7442-3DFB0EB8DB3F}"/>
              </a:ext>
            </a:extLst>
          </p:cNvPr>
          <p:cNvSpPr txBox="1"/>
          <p:nvPr/>
        </p:nvSpPr>
        <p:spPr>
          <a:xfrm>
            <a:off x="818021" y="4611709"/>
            <a:ext cx="433651" cy="235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32"/>
              </a:lnSpc>
            </a:pPr>
            <a:r>
              <a:rPr lang="en-US" sz="1800">
                <a:solidFill>
                  <a:srgbClr val="FFFFFF"/>
                </a:solidFill>
                <a:latin typeface="Archivo Black Bold"/>
              </a:rPr>
              <a:t>4</a:t>
            </a:r>
          </a:p>
        </p:txBody>
      </p:sp>
      <p:sp>
        <p:nvSpPr>
          <p:cNvPr id="37" name="TextBox 13">
            <a:extLst>
              <a:ext uri="{FF2B5EF4-FFF2-40B4-BE49-F238E27FC236}">
                <a16:creationId xmlns:a16="http://schemas.microsoft.com/office/drawing/2014/main" id="{438D3F19-E1DE-7A48-382E-2A738976B5FB}"/>
              </a:ext>
            </a:extLst>
          </p:cNvPr>
          <p:cNvSpPr txBox="1"/>
          <p:nvPr/>
        </p:nvSpPr>
        <p:spPr>
          <a:xfrm>
            <a:off x="1515920" y="4554662"/>
            <a:ext cx="4973015" cy="36933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400" b="1"/>
              <a:t>Store Availability:</a:t>
            </a:r>
            <a:endParaRPr lang="en-US" sz="2400"/>
          </a:p>
        </p:txBody>
      </p:sp>
      <p:sp>
        <p:nvSpPr>
          <p:cNvPr id="38" name="文本框 37">
            <a:extLst>
              <a:ext uri="{FF2B5EF4-FFF2-40B4-BE49-F238E27FC236}">
                <a16:creationId xmlns:a16="http://schemas.microsoft.com/office/drawing/2014/main" id="{D5B6AC23-C194-1C82-380C-3F16A2858249}"/>
              </a:ext>
            </a:extLst>
          </p:cNvPr>
          <p:cNvSpPr txBox="1"/>
          <p:nvPr/>
        </p:nvSpPr>
        <p:spPr>
          <a:xfrm>
            <a:off x="1515919" y="4999250"/>
            <a:ext cx="1000549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dirty="0">
                <a:solidFill>
                  <a:srgbClr val="D45131"/>
                </a:solidFill>
                <a:ea typeface="+mn-lt"/>
                <a:cs typeface="Calibri"/>
              </a:rPr>
              <a:t>Sydney, Inner West, and Burwood </a:t>
            </a:r>
            <a:r>
              <a:rPr lang="en-AU" sz="1600" b="0" i="0" dirty="0">
                <a:solidFill>
                  <a:srgbClr val="0D0D0D"/>
                </a:solidFill>
                <a:effectLst/>
                <a:highlight>
                  <a:srgbClr val="FFFFFF"/>
                </a:highlight>
                <a:latin typeface="Söhne"/>
              </a:rPr>
              <a:t>the best availability of supermarkets and stores, making it convenient for shopping for groceries and other necessities. With </a:t>
            </a:r>
            <a:r>
              <a:rPr lang="en-AU" sz="1600" dirty="0">
                <a:solidFill>
                  <a:srgbClr val="0D0D0D"/>
                </a:solidFill>
                <a:highlight>
                  <a:srgbClr val="FFFFFF"/>
                </a:highlight>
                <a:latin typeface="Söhne"/>
              </a:rPr>
              <a:t>Inner West the most affordable among all.</a:t>
            </a:r>
            <a:endParaRPr lang="en-US" sz="1700" dirty="0">
              <a:solidFill>
                <a:srgbClr val="000000"/>
              </a:solidFill>
              <a:ea typeface="+mn-lt"/>
              <a:cs typeface="Calibri"/>
            </a:endParaRPr>
          </a:p>
        </p:txBody>
      </p:sp>
      <p:sp>
        <p:nvSpPr>
          <p:cNvPr id="40" name="TextBox 11">
            <a:extLst>
              <a:ext uri="{FF2B5EF4-FFF2-40B4-BE49-F238E27FC236}">
                <a16:creationId xmlns:a16="http://schemas.microsoft.com/office/drawing/2014/main" id="{E51EF2F9-E597-1AE8-42CD-81AC0A9BB40A}"/>
              </a:ext>
            </a:extLst>
          </p:cNvPr>
          <p:cNvSpPr txBox="1"/>
          <p:nvPr/>
        </p:nvSpPr>
        <p:spPr>
          <a:xfrm>
            <a:off x="1515920" y="2081228"/>
            <a:ext cx="6187657" cy="34624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250" b="1">
                <a:latin typeface="Archivo Black Bold"/>
                <a:ea typeface="Calibri"/>
                <a:cs typeface="Calibri"/>
              </a:rPr>
              <a:t>Proximity:</a:t>
            </a:r>
          </a:p>
        </p:txBody>
      </p:sp>
      <p:grpSp>
        <p:nvGrpSpPr>
          <p:cNvPr id="14" name="Group 22">
            <a:extLst>
              <a:ext uri="{FF2B5EF4-FFF2-40B4-BE49-F238E27FC236}">
                <a16:creationId xmlns:a16="http://schemas.microsoft.com/office/drawing/2014/main" id="{AA56E9FB-6EFA-2CDB-7BB7-33BBE2E45A77}"/>
              </a:ext>
            </a:extLst>
          </p:cNvPr>
          <p:cNvGrpSpPr/>
          <p:nvPr/>
        </p:nvGrpSpPr>
        <p:grpSpPr>
          <a:xfrm>
            <a:off x="768760" y="5529578"/>
            <a:ext cx="532171" cy="532171"/>
            <a:chOff x="0" y="0"/>
            <a:chExt cx="812800" cy="812800"/>
          </a:xfrm>
        </p:grpSpPr>
        <p:sp>
          <p:nvSpPr>
            <p:cNvPr id="15" name="Freeform 23">
              <a:extLst>
                <a:ext uri="{FF2B5EF4-FFF2-40B4-BE49-F238E27FC236}">
                  <a16:creationId xmlns:a16="http://schemas.microsoft.com/office/drawing/2014/main" id="{22F19A49-D290-AF87-D763-02E29A75F93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16" name="TextBox 24">
              <a:extLst>
                <a:ext uri="{FF2B5EF4-FFF2-40B4-BE49-F238E27FC236}">
                  <a16:creationId xmlns:a16="http://schemas.microsoft.com/office/drawing/2014/main" id="{59C8F3BB-F9B8-035D-EA09-97FD3B154E88}"/>
                </a:ext>
              </a:extLst>
            </p:cNvPr>
            <p:cNvSpPr txBox="1"/>
            <p:nvPr/>
          </p:nvSpPr>
          <p:spPr>
            <a:xfrm>
              <a:off x="76200" y="38100"/>
              <a:ext cx="660400" cy="6985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44" name="TextBox 25">
            <a:extLst>
              <a:ext uri="{FF2B5EF4-FFF2-40B4-BE49-F238E27FC236}">
                <a16:creationId xmlns:a16="http://schemas.microsoft.com/office/drawing/2014/main" id="{58CE8BE3-8B9A-D0C6-008F-4B2F95321275}"/>
              </a:ext>
            </a:extLst>
          </p:cNvPr>
          <p:cNvSpPr txBox="1"/>
          <p:nvPr/>
        </p:nvSpPr>
        <p:spPr>
          <a:xfrm>
            <a:off x="818021" y="5678509"/>
            <a:ext cx="433651" cy="235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32"/>
              </a:lnSpc>
            </a:pPr>
            <a:r>
              <a:rPr lang="en-US" sz="1800">
                <a:solidFill>
                  <a:srgbClr val="FFFFFF"/>
                </a:solidFill>
                <a:latin typeface="Archivo Black Bold"/>
              </a:rPr>
              <a:t>5</a:t>
            </a:r>
          </a:p>
        </p:txBody>
      </p:sp>
      <p:sp>
        <p:nvSpPr>
          <p:cNvPr id="45" name="文本框 44">
            <a:extLst>
              <a:ext uri="{FF2B5EF4-FFF2-40B4-BE49-F238E27FC236}">
                <a16:creationId xmlns:a16="http://schemas.microsoft.com/office/drawing/2014/main" id="{70A03094-636F-39F6-9C4F-40D15DC85BD0}"/>
              </a:ext>
            </a:extLst>
          </p:cNvPr>
          <p:cNvSpPr txBox="1"/>
          <p:nvPr/>
        </p:nvSpPr>
        <p:spPr>
          <a:xfrm>
            <a:off x="1515920" y="2374661"/>
            <a:ext cx="8536784" cy="887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700">
                <a:ea typeface="Calibri"/>
                <a:cs typeface="Calibri"/>
              </a:rPr>
              <a:t>If proximity is the top priority, </a:t>
            </a:r>
            <a:r>
              <a:rPr lang="en-US" altLang="zh-CN" sz="1700" b="1">
                <a:solidFill>
                  <a:srgbClr val="D45131"/>
                </a:solidFill>
                <a:ea typeface="+mn-lt"/>
                <a:cs typeface="Calibri"/>
              </a:rPr>
              <a:t>Randwick, Waverly and Sydney</a:t>
            </a:r>
            <a:r>
              <a:rPr lang="en-US" altLang="zh-CN" sz="1700">
                <a:ea typeface="Calibri"/>
                <a:cs typeface="Calibri"/>
              </a:rPr>
              <a:t> are best options. One can save time and costs while commuting however the rent prices can be relatively on the higher end.</a:t>
            </a:r>
            <a:endParaRPr lang="en-US" altLang="zh-CN" sz="1700">
              <a:ea typeface="Calibri"/>
              <a:cs typeface="Calibri"/>
              <a:sym typeface="Wingdings" pitchFamily="2" charset="2"/>
            </a:endParaRPr>
          </a:p>
        </p:txBody>
      </p:sp>
      <p:sp>
        <p:nvSpPr>
          <p:cNvPr id="52" name="Rectangle 12">
            <a:extLst>
              <a:ext uri="{FF2B5EF4-FFF2-40B4-BE49-F238E27FC236}">
                <a16:creationId xmlns:a16="http://schemas.microsoft.com/office/drawing/2014/main" id="{59BAC11E-16A4-67C5-8500-828306E1D536}"/>
              </a:ext>
            </a:extLst>
          </p:cNvPr>
          <p:cNvSpPr/>
          <p:nvPr/>
        </p:nvSpPr>
        <p:spPr>
          <a:xfrm rot="10800000">
            <a:off x="-72552" y="-35560"/>
            <a:ext cx="738032" cy="6915540"/>
          </a:xfrm>
          <a:prstGeom prst="rect">
            <a:avLst/>
          </a:prstGeom>
          <a:solidFill>
            <a:schemeClr val="tx1">
              <a:lumMod val="50000"/>
              <a:lumOff val="50000"/>
              <a:alpha val="1411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143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743200" cy="6858000"/>
            <a:chOff x="0" y="0"/>
            <a:chExt cx="1083733" cy="2709333"/>
          </a:xfrm>
        </p:grpSpPr>
        <p:sp>
          <p:nvSpPr>
            <p:cNvPr id="3" name="Freeform 3"/>
            <p:cNvSpPr/>
            <p:nvPr/>
          </p:nvSpPr>
          <p:spPr>
            <a:xfrm>
              <a:off x="0" y="0"/>
              <a:ext cx="1083733" cy="2709333"/>
            </a:xfrm>
            <a:custGeom>
              <a:avLst/>
              <a:gdLst/>
              <a:ahLst/>
              <a:cxnLst/>
              <a:rect l="l" t="t" r="r" b="b"/>
              <a:pathLst>
                <a:path w="1083733" h="2709333">
                  <a:moveTo>
                    <a:pt x="0" y="0"/>
                  </a:moveTo>
                  <a:lnTo>
                    <a:pt x="1083733" y="0"/>
                  </a:lnTo>
                  <a:lnTo>
                    <a:pt x="1083733" y="2709333"/>
                  </a:lnTo>
                  <a:lnTo>
                    <a:pt x="0" y="2709333"/>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4" name="TextBox 4"/>
            <p:cNvSpPr txBox="1"/>
            <p:nvPr/>
          </p:nvSpPr>
          <p:spPr>
            <a:xfrm>
              <a:off x="0" y="-38100"/>
              <a:ext cx="1083733" cy="2747433"/>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grpSp>
        <p:nvGrpSpPr>
          <p:cNvPr id="5" name="Group 5"/>
          <p:cNvGrpSpPr/>
          <p:nvPr/>
        </p:nvGrpSpPr>
        <p:grpSpPr>
          <a:xfrm>
            <a:off x="614680" y="614680"/>
            <a:ext cx="4241601" cy="5410200"/>
            <a:chOff x="995680" y="548640"/>
            <a:chExt cx="8483203" cy="10820400"/>
          </a:xfrm>
        </p:grpSpPr>
        <p:pic>
          <p:nvPicPr>
            <p:cNvPr id="6" name="Picture 6" descr="图片包含 室内, 房间, 活, 桌子&#10;&#10;已自动生成说明"/>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95680" y="548640"/>
              <a:ext cx="8483203" cy="10820400"/>
            </a:xfrm>
            <a:prstGeom prst="rect">
              <a:avLst/>
            </a:prstGeom>
          </p:spPr>
        </p:pic>
      </p:grpSp>
      <p:sp>
        <p:nvSpPr>
          <p:cNvPr id="11" name="TextBox 11"/>
          <p:cNvSpPr txBox="1"/>
          <p:nvPr/>
        </p:nvSpPr>
        <p:spPr>
          <a:xfrm>
            <a:off x="5815336" y="1219524"/>
            <a:ext cx="3150865" cy="68922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r">
              <a:lnSpc>
                <a:spcPts val="5334"/>
              </a:lnSpc>
            </a:pPr>
            <a:r>
              <a:rPr lang="en-US" sz="5300">
                <a:solidFill>
                  <a:srgbClr val="000000"/>
                </a:solidFill>
                <a:ea typeface="+mn-lt"/>
                <a:cs typeface="+mn-lt"/>
              </a:rPr>
              <a:t>Conclusion</a:t>
            </a:r>
            <a:r>
              <a:rPr lang="en-US" altLang="zh-CN" sz="5300">
                <a:solidFill>
                  <a:srgbClr val="000000"/>
                </a:solidFill>
                <a:ea typeface="+mn-lt"/>
                <a:cs typeface="+mn-lt"/>
              </a:rPr>
              <a:t> </a:t>
            </a:r>
            <a:endParaRPr lang="zh-CN" altLang="en-US"/>
          </a:p>
        </p:txBody>
      </p:sp>
      <p:sp>
        <p:nvSpPr>
          <p:cNvPr id="31" name="Rectangle 12">
            <a:extLst>
              <a:ext uri="{FF2B5EF4-FFF2-40B4-BE49-F238E27FC236}">
                <a16:creationId xmlns:a16="http://schemas.microsoft.com/office/drawing/2014/main" id="{B7164279-BA1C-70C3-AF9B-C8CA653FE5DE}"/>
              </a:ext>
            </a:extLst>
          </p:cNvPr>
          <p:cNvSpPr/>
          <p:nvPr/>
        </p:nvSpPr>
        <p:spPr>
          <a:xfrm>
            <a:off x="-57312" y="-233680"/>
            <a:ext cx="5604672" cy="7088260"/>
          </a:xfrm>
          <a:prstGeom prst="rect">
            <a:avLst/>
          </a:prstGeom>
          <a:solidFill>
            <a:schemeClr val="tx1">
              <a:lumMod val="50000"/>
              <a:lumOff val="50000"/>
              <a:alpha val="1411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7"/>
          <p:cNvSpPr txBox="1"/>
          <p:nvPr/>
        </p:nvSpPr>
        <p:spPr>
          <a:xfrm>
            <a:off x="5811520" y="2462314"/>
            <a:ext cx="5456359" cy="196823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just">
              <a:lnSpc>
                <a:spcPct val="130000"/>
              </a:lnSpc>
            </a:pPr>
            <a:r>
              <a:rPr lang="en-US" sz="2000" dirty="0">
                <a:solidFill>
                  <a:srgbClr val="000000"/>
                </a:solidFill>
                <a:ea typeface="+mn-lt"/>
                <a:cs typeface="+mn-lt"/>
              </a:rPr>
              <a:t>Sydney's growing rental crisis affect UNSW students to find the suitable rent, however with the help of data scrapping, statistical analysis, and data visualization with Python, the best accommodation choices for UNSW students can be concluded. </a:t>
            </a:r>
            <a:endParaRPr lang="zh-CN" altLang="en-US" sz="2000" dirty="0">
              <a:ea typeface="+mn-lt"/>
              <a:cs typeface="+mn-lt"/>
            </a:endParaRPr>
          </a:p>
        </p:txBody>
      </p:sp>
      <p:sp>
        <p:nvSpPr>
          <p:cNvPr id="37" name="TextBox 17">
            <a:extLst>
              <a:ext uri="{FF2B5EF4-FFF2-40B4-BE49-F238E27FC236}">
                <a16:creationId xmlns:a16="http://schemas.microsoft.com/office/drawing/2014/main" id="{3406F225-7995-F06E-2EC3-149A53B7AD1E}"/>
              </a:ext>
            </a:extLst>
          </p:cNvPr>
          <p:cNvSpPr txBox="1"/>
          <p:nvPr/>
        </p:nvSpPr>
        <p:spPr>
          <a:xfrm>
            <a:off x="6750169" y="515664"/>
            <a:ext cx="5063440" cy="16953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r">
              <a:lnSpc>
                <a:spcPts val="1200"/>
              </a:lnSpc>
            </a:pPr>
            <a:r>
              <a:rPr lang="en-US" sz="1600" spc="239">
                <a:solidFill>
                  <a:srgbClr val="737373"/>
                </a:solidFill>
                <a:latin typeface="Blacker Sans Text"/>
              </a:rPr>
              <a:t>GROUP 1</a:t>
            </a:r>
            <a:endParaRPr lang="zh-CN" altLang="en-US" sz="1600">
              <a:ea typeface="等线"/>
              <a:cs typeface="Calibri"/>
            </a:endParaRPr>
          </a:p>
        </p:txBody>
      </p:sp>
    </p:spTree>
    <p:extLst>
      <p:ext uri="{BB962C8B-B14F-4D97-AF65-F5344CB8AC3E}">
        <p14:creationId xmlns:p14="http://schemas.microsoft.com/office/powerpoint/2010/main" val="3343039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角 9">
            <a:extLst>
              <a:ext uri="{FF2B5EF4-FFF2-40B4-BE49-F238E27FC236}">
                <a16:creationId xmlns:a16="http://schemas.microsoft.com/office/drawing/2014/main" id="{EB71EF9C-7B51-1B97-1C48-380439E81AB5}"/>
              </a:ext>
            </a:extLst>
          </p:cNvPr>
          <p:cNvSpPr/>
          <p:nvPr/>
        </p:nvSpPr>
        <p:spPr>
          <a:xfrm>
            <a:off x="2292039" y="2698228"/>
            <a:ext cx="7607922" cy="1461544"/>
          </a:xfrm>
          <a:prstGeom prst="roundRect">
            <a:avLst/>
          </a:prstGeom>
          <a:solidFill>
            <a:srgbClr val="FCD838"/>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AU" altLang="zh-CN" sz="4800" b="1" dirty="0"/>
              <a:t>Appendix</a:t>
            </a:r>
            <a:endParaRPr lang="zh-CN" altLang="en-US" sz="4800" b="1" dirty="0"/>
          </a:p>
        </p:txBody>
      </p:sp>
    </p:spTree>
    <p:extLst>
      <p:ext uri="{BB962C8B-B14F-4D97-AF65-F5344CB8AC3E}">
        <p14:creationId xmlns:p14="http://schemas.microsoft.com/office/powerpoint/2010/main" val="2580194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68EFBB8B-FDFD-0C84-616A-54F8191F2160}"/>
              </a:ext>
            </a:extLst>
          </p:cNvPr>
          <p:cNvGraphicFramePr>
            <a:graphicFrameLocks noGrp="1"/>
          </p:cNvGraphicFramePr>
          <p:nvPr>
            <p:extLst>
              <p:ext uri="{D42A27DB-BD31-4B8C-83A1-F6EECF244321}">
                <p14:modId xmlns:p14="http://schemas.microsoft.com/office/powerpoint/2010/main" val="843509523"/>
              </p:ext>
            </p:extLst>
          </p:nvPr>
        </p:nvGraphicFramePr>
        <p:xfrm>
          <a:off x="643467" y="1184843"/>
          <a:ext cx="10905067" cy="4488316"/>
        </p:xfrm>
        <a:graphic>
          <a:graphicData uri="http://schemas.openxmlformats.org/drawingml/2006/table">
            <a:tbl>
              <a:tblPr firstRow="1" firstCol="1" bandRow="1"/>
              <a:tblGrid>
                <a:gridCol w="1173192">
                  <a:extLst>
                    <a:ext uri="{9D8B030D-6E8A-4147-A177-3AD203B41FA5}">
                      <a16:colId xmlns:a16="http://schemas.microsoft.com/office/drawing/2014/main" val="91371769"/>
                    </a:ext>
                  </a:extLst>
                </a:gridCol>
                <a:gridCol w="2139306">
                  <a:extLst>
                    <a:ext uri="{9D8B030D-6E8A-4147-A177-3AD203B41FA5}">
                      <a16:colId xmlns:a16="http://schemas.microsoft.com/office/drawing/2014/main" val="1004238049"/>
                    </a:ext>
                  </a:extLst>
                </a:gridCol>
                <a:gridCol w="3701496">
                  <a:extLst>
                    <a:ext uri="{9D8B030D-6E8A-4147-A177-3AD203B41FA5}">
                      <a16:colId xmlns:a16="http://schemas.microsoft.com/office/drawing/2014/main" val="86025286"/>
                    </a:ext>
                  </a:extLst>
                </a:gridCol>
                <a:gridCol w="3891073">
                  <a:extLst>
                    <a:ext uri="{9D8B030D-6E8A-4147-A177-3AD203B41FA5}">
                      <a16:colId xmlns:a16="http://schemas.microsoft.com/office/drawing/2014/main" val="3803113355"/>
                    </a:ext>
                  </a:extLst>
                </a:gridCol>
              </a:tblGrid>
              <a:tr h="315428">
                <a:tc>
                  <a:txBody>
                    <a:bodyPr/>
                    <a:lstStyle/>
                    <a:p>
                      <a:pPr algn="l" fontAlgn="t">
                        <a:lnSpc>
                          <a:spcPct val="150000"/>
                        </a:lnSpc>
                        <a:spcBef>
                          <a:spcPts val="0"/>
                        </a:spcBef>
                        <a:spcAft>
                          <a:spcPts val="800"/>
                        </a:spcAft>
                      </a:pPr>
                      <a:r>
                        <a:rPr lang="en-AU" sz="1100" b="1"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Variable</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1"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Source</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1"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Assumptions</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1"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Limitations</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63562838"/>
                  </a:ext>
                </a:extLst>
              </a:tr>
              <a:tr h="1073737">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Rental Price,</a:t>
                      </a:r>
                      <a:endParaRPr lang="en-AU" sz="2100" b="0" i="0" u="none" strike="noStrike">
                        <a:effectLst/>
                        <a:latin typeface="Arial" panose="020B0604020202020204" pitchFamily="34" charset="0"/>
                      </a:endParaRPr>
                    </a:p>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Rent Type,</a:t>
                      </a:r>
                      <a:endParaRPr lang="en-AU" sz="2100" b="0" i="0" u="none" strike="noStrike">
                        <a:effectLst/>
                        <a:latin typeface="Arial" panose="020B0604020202020204" pitchFamily="34" charset="0"/>
                      </a:endParaRPr>
                    </a:p>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Price Stability</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NSW Government (2023)</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Use the latest data from Q4 2023. Preferred budget &lt;500 AUD per week.</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Fluctuations after Q4 2023 are not considered. Does not account for room-sharing situations.</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808543363"/>
                  </a:ext>
                </a:extLst>
              </a:tr>
              <a:tr h="577919">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Distance</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Proctor, M. (n.d.)</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Distance from/to UNSW calculated from the centroid of each LGA using longitude and latitude data.</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Does not include precise locations within suburbs.</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21439910"/>
                  </a:ext>
                </a:extLst>
              </a:tr>
              <a:tr h="1102902">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Transportation </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Open Data Transport for NSW (n.d.)</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Cost is based on the 'Distance' variable. Students commute to university three days a week using only public transportation. </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Cover only three ranges of costs for different distances within Sydney and exclude students of not using public transport. It may oversimplify the assessment of weekly transportation expenses.</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46932979"/>
                  </a:ext>
                </a:extLst>
              </a:tr>
              <a:tr h="577919">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Store Availability</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AreaSearch (n.d.)</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 large supermarket is considered the main store needed for UNSW students.</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Does not consider other types of stores. Does not consider the population in each LGA.</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079327250"/>
                  </a:ext>
                </a:extLst>
              </a:tr>
              <a:tr h="840411">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LGA Selection</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University of New South Wales (2023) and Quick Survey to UNSW Students.</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Parramatta, Strathfield, and Burwood are popular among UNSW students, in addition to seven accommodations listed on the UNSW website.</a:t>
                      </a:r>
                      <a:endParaRPr lang="en-AU" sz="2100" b="0" i="0" u="none" strike="noStrike">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l" fontAlgn="t">
                        <a:lnSpc>
                          <a:spcPct val="150000"/>
                        </a:lnSpc>
                        <a:spcBef>
                          <a:spcPts val="0"/>
                        </a:spcBef>
                        <a:spcAft>
                          <a:spcPts val="800"/>
                        </a:spcAft>
                      </a:pPr>
                      <a:r>
                        <a:rPr lang="en-AU" sz="1100" b="0" i="0" u="none" strike="noStrike"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Potentially suitable accommodations in other areas may be overlooked.</a:t>
                      </a:r>
                      <a:endParaRPr lang="en-AU" sz="2100" b="0" i="0" u="none" strike="noStrike" dirty="0">
                        <a:effectLst/>
                        <a:latin typeface="Arial" panose="020B0604020202020204" pitchFamily="34" charset="0"/>
                      </a:endParaRPr>
                    </a:p>
                  </a:txBody>
                  <a:tcPr marL="78747" marR="78747" marT="10937"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582510156"/>
                  </a:ext>
                </a:extLst>
              </a:tr>
            </a:tbl>
          </a:graphicData>
        </a:graphic>
      </p:graphicFrame>
      <p:sp>
        <p:nvSpPr>
          <p:cNvPr id="3" name="Title 1">
            <a:extLst>
              <a:ext uri="{FF2B5EF4-FFF2-40B4-BE49-F238E27FC236}">
                <a16:creationId xmlns:a16="http://schemas.microsoft.com/office/drawing/2014/main" id="{10184878-A9B1-9CBC-E97F-54D528057824}"/>
              </a:ext>
            </a:extLst>
          </p:cNvPr>
          <p:cNvSpPr txBox="1">
            <a:spLocks/>
          </p:cNvSpPr>
          <p:nvPr/>
        </p:nvSpPr>
        <p:spPr>
          <a:xfrm>
            <a:off x="4924425" y="464168"/>
            <a:ext cx="10515600"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Data Used</a:t>
            </a:r>
          </a:p>
        </p:txBody>
      </p:sp>
    </p:spTree>
    <p:extLst>
      <p:ext uri="{BB962C8B-B14F-4D97-AF65-F5344CB8AC3E}">
        <p14:creationId xmlns:p14="http://schemas.microsoft.com/office/powerpoint/2010/main" val="1706597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26714FD6-6331-9201-026A-FFB5ED84498E}"/>
              </a:ext>
            </a:extLst>
          </p:cNvPr>
          <p:cNvGraphicFramePr>
            <a:graphicFrameLocks noGrp="1"/>
          </p:cNvGraphicFramePr>
          <p:nvPr>
            <p:ph idx="1"/>
            <p:extLst>
              <p:ext uri="{D42A27DB-BD31-4B8C-83A1-F6EECF244321}">
                <p14:modId xmlns:p14="http://schemas.microsoft.com/office/powerpoint/2010/main" val="2606964509"/>
              </p:ext>
            </p:extLst>
          </p:nvPr>
        </p:nvGraphicFramePr>
        <p:xfrm>
          <a:off x="838199" y="1478063"/>
          <a:ext cx="10515599" cy="4383221"/>
        </p:xfrm>
        <a:graphic>
          <a:graphicData uri="http://schemas.openxmlformats.org/drawingml/2006/table">
            <a:tbl>
              <a:tblPr firstRow="1" bandRow="1">
                <a:tableStyleId>{5940675A-B579-460E-94D1-54222C63F5DA}</a:tableStyleId>
              </a:tblPr>
              <a:tblGrid>
                <a:gridCol w="2425700">
                  <a:extLst>
                    <a:ext uri="{9D8B030D-6E8A-4147-A177-3AD203B41FA5}">
                      <a16:colId xmlns:a16="http://schemas.microsoft.com/office/drawing/2014/main" val="2701736331"/>
                    </a:ext>
                  </a:extLst>
                </a:gridCol>
                <a:gridCol w="8089899">
                  <a:extLst>
                    <a:ext uri="{9D8B030D-6E8A-4147-A177-3AD203B41FA5}">
                      <a16:colId xmlns:a16="http://schemas.microsoft.com/office/drawing/2014/main" val="1858567626"/>
                    </a:ext>
                  </a:extLst>
                </a:gridCol>
              </a:tblGrid>
              <a:tr h="11402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Business Problem</a:t>
                      </a:r>
                    </a:p>
                  </a:txBody>
                  <a:tcPr/>
                </a:tc>
                <a:tc>
                  <a:txBody>
                    <a:bodyPr/>
                    <a:lstStyle/>
                    <a:p>
                      <a:r>
                        <a:rPr lang="en-US" sz="1600" dirty="0"/>
                        <a:t>High rental prices in Sydney are creating housing affordability issues for international students at University of New South Wales (UNSW), making it difficult to find the right location based on their budget, needs, and preferences.</a:t>
                      </a:r>
                    </a:p>
                  </a:txBody>
                  <a:tcPr/>
                </a:tc>
                <a:extLst>
                  <a:ext uri="{0D108BD9-81ED-4DB2-BD59-A6C34878D82A}">
                    <a16:rowId xmlns:a16="http://schemas.microsoft.com/office/drawing/2014/main" val="1327184615"/>
                  </a:ext>
                </a:extLst>
              </a:tr>
              <a:tr h="8796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Objective</a:t>
                      </a:r>
                    </a:p>
                  </a:txBody>
                  <a:tcPr/>
                </a:tc>
                <a:tc>
                  <a:txBody>
                    <a:bodyPr/>
                    <a:lstStyle/>
                    <a:p>
                      <a:r>
                        <a:rPr lang="en-US" sz="1600" dirty="0"/>
                        <a:t>To identify and recommend the best housing options for UNSW international students, factoring in affordability, location, and accessibility to essential services.</a:t>
                      </a:r>
                    </a:p>
                  </a:txBody>
                  <a:tcPr/>
                </a:tc>
                <a:extLst>
                  <a:ext uri="{0D108BD9-81ED-4DB2-BD59-A6C34878D82A}">
                    <a16:rowId xmlns:a16="http://schemas.microsoft.com/office/drawing/2014/main" val="4159455855"/>
                  </a:ext>
                </a:extLst>
              </a:tr>
              <a:tr h="879642">
                <a:tc>
                  <a:txBody>
                    <a:bodyPr/>
                    <a:lstStyle/>
                    <a:p>
                      <a:r>
                        <a:rPr lang="en-AU" sz="1600" b="1">
                          <a:solidFill>
                            <a:srgbClr val="0D0D0D"/>
                          </a:solidFill>
                          <a:effectLst/>
                        </a:rPr>
                        <a:t>Data Sources</a:t>
                      </a:r>
                      <a:endParaRPr lang="en-US" sz="1600"/>
                    </a:p>
                  </a:txBody>
                  <a:tcPr/>
                </a:tc>
                <a:tc>
                  <a:txBody>
                    <a:bodyPr/>
                    <a:lstStyle/>
                    <a:p>
                      <a:pPr marL="0" marR="0" lvl="0" indent="0" algn="l">
                        <a:lnSpc>
                          <a:spcPct val="100000"/>
                        </a:lnSpc>
                        <a:spcBef>
                          <a:spcPts val="0"/>
                        </a:spcBef>
                        <a:spcAft>
                          <a:spcPts val="0"/>
                        </a:spcAft>
                        <a:buClr>
                          <a:srgbClr val="000000"/>
                        </a:buClr>
                        <a:buNone/>
                      </a:pPr>
                      <a:r>
                        <a:rPr lang="en-US" sz="1600" b="1" i="0" u="none" strike="noStrike" noProof="0" dirty="0">
                          <a:latin typeface="Calibri"/>
                        </a:rPr>
                        <a:t>Rental Price  - </a:t>
                      </a:r>
                      <a:r>
                        <a:rPr lang="en-US" sz="1600" b="0" i="0" u="none" strike="noStrike" noProof="0" dirty="0">
                          <a:latin typeface="Calibri"/>
                        </a:rPr>
                        <a:t>NSW government website </a:t>
                      </a:r>
                      <a:br>
                        <a:rPr lang="en-US" sz="1600" b="0" i="0" u="none" strike="noStrike" noProof="0" dirty="0">
                          <a:latin typeface="Calibri"/>
                        </a:rPr>
                      </a:br>
                      <a:r>
                        <a:rPr lang="en-US" sz="1600" b="1" i="0" u="none" strike="noStrike" noProof="0" dirty="0">
                          <a:latin typeface="Calibri"/>
                        </a:rPr>
                        <a:t>Transportation Costs </a:t>
                      </a:r>
                      <a:r>
                        <a:rPr lang="en-US" sz="1600" b="0" i="0" u="none" strike="noStrike" noProof="0" dirty="0">
                          <a:latin typeface="Calibri"/>
                        </a:rPr>
                        <a:t>- Opal website from NSW government</a:t>
                      </a:r>
                      <a:br>
                        <a:rPr lang="en-US" sz="1600" b="0" i="0" u="none" strike="noStrike" noProof="0" dirty="0">
                          <a:latin typeface="Calibri"/>
                        </a:rPr>
                      </a:br>
                      <a:r>
                        <a:rPr lang="en-US" sz="1600" b="1" i="0" u="none" strike="noStrike" noProof="0" dirty="0">
                          <a:latin typeface="Calibri"/>
                        </a:rPr>
                        <a:t>Distance from University </a:t>
                      </a:r>
                      <a:r>
                        <a:rPr lang="en-US" sz="1600" b="0" i="0" u="none" strike="noStrike" noProof="0" dirty="0">
                          <a:latin typeface="Calibri"/>
                        </a:rPr>
                        <a:t>- Australian Bureau of Statistics (ABS)  </a:t>
                      </a:r>
                      <a:br>
                        <a:rPr lang="en-US" sz="1600" b="0" i="0" u="none" strike="noStrike" noProof="0" dirty="0">
                          <a:latin typeface="Calibri"/>
                        </a:rPr>
                      </a:br>
                      <a:r>
                        <a:rPr lang="en-US" sz="1600" b="1" i="0" u="none" strike="noStrike" noProof="0" dirty="0">
                          <a:latin typeface="Calibri"/>
                        </a:rPr>
                        <a:t>Accessibility to Supermarkets </a:t>
                      </a:r>
                      <a:r>
                        <a:rPr lang="en-US" sz="1600" b="0" i="0" u="none" strike="noStrike" noProof="0" dirty="0">
                          <a:latin typeface="Calibri"/>
                        </a:rPr>
                        <a:t>- Area Search</a:t>
                      </a:r>
                    </a:p>
                  </a:txBody>
                  <a:tcPr/>
                </a:tc>
                <a:extLst>
                  <a:ext uri="{0D108BD9-81ED-4DB2-BD59-A6C34878D82A}">
                    <a16:rowId xmlns:a16="http://schemas.microsoft.com/office/drawing/2014/main" val="3651630604"/>
                  </a:ext>
                </a:extLst>
              </a:tr>
              <a:tr h="677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b="1" dirty="0">
                          <a:solidFill>
                            <a:srgbClr val="0D0D0D"/>
                          </a:solidFill>
                          <a:effectLst/>
                        </a:rPr>
                        <a:t>Methodology and Tools</a:t>
                      </a:r>
                      <a:endParaRPr lang="en-US" sz="1600" dirty="0"/>
                    </a:p>
                    <a:p>
                      <a:endParaRPr lang="en-US" sz="1600" dirty="0"/>
                    </a:p>
                  </a:txBody>
                  <a:tcPr/>
                </a:tc>
                <a:tc>
                  <a:txBody>
                    <a:bodyPr/>
                    <a:lstStyle/>
                    <a:p>
                      <a:r>
                        <a:rPr lang="en-US" sz="1600" dirty="0"/>
                        <a:t>Data scrapping, statistical analysis, and data visualization with Python (Pandas, NumPy, Matplotlib, Seaborn)</a:t>
                      </a:r>
                    </a:p>
                  </a:txBody>
                  <a:tcPr/>
                </a:tc>
                <a:extLst>
                  <a:ext uri="{0D108BD9-81ED-4DB2-BD59-A6C34878D82A}">
                    <a16:rowId xmlns:a16="http://schemas.microsoft.com/office/drawing/2014/main" val="787057694"/>
                  </a:ext>
                </a:extLst>
              </a:tr>
              <a:tr h="6190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Conclusion</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AU" sz="1600" b="0" dirty="0">
                          <a:solidFill>
                            <a:srgbClr val="0D0D0D"/>
                          </a:solidFill>
                          <a:effectLst/>
                        </a:rPr>
                        <a:t>Provide practical recommendations among popular areas for UNSW students to assist them in finding suitable rental options based on their </a:t>
                      </a:r>
                      <a:r>
                        <a:rPr lang="en-AU" sz="1600" b="0" i="0" u="none" strike="noStrike" noProof="0" dirty="0">
                          <a:solidFill>
                            <a:srgbClr val="0D0D0D"/>
                          </a:solidFill>
                          <a:effectLst/>
                          <a:latin typeface="Calibri"/>
                        </a:rPr>
                        <a:t>preferred</a:t>
                      </a:r>
                      <a:r>
                        <a:rPr lang="en-AU" sz="1600" b="0" dirty="0">
                          <a:solidFill>
                            <a:srgbClr val="0D0D0D"/>
                          </a:solidFill>
                          <a:effectLst/>
                        </a:rPr>
                        <a:t> criteria.</a:t>
                      </a:r>
                      <a:endParaRPr lang="en-AU" sz="1600" b="0" i="0" dirty="0">
                        <a:solidFill>
                          <a:srgbClr val="0D0D0D"/>
                        </a:solidFill>
                        <a:effectLst/>
                        <a:latin typeface="Söhne"/>
                      </a:endParaRPr>
                    </a:p>
                  </a:txBody>
                  <a:tcPr/>
                </a:tc>
                <a:extLst>
                  <a:ext uri="{0D108BD9-81ED-4DB2-BD59-A6C34878D82A}">
                    <a16:rowId xmlns:a16="http://schemas.microsoft.com/office/drawing/2014/main" val="2008383469"/>
                  </a:ext>
                </a:extLst>
              </a:tr>
            </a:tbl>
          </a:graphicData>
        </a:graphic>
      </p:graphicFrame>
      <p:sp>
        <p:nvSpPr>
          <p:cNvPr id="11" name="Title 1">
            <a:extLst>
              <a:ext uri="{FF2B5EF4-FFF2-40B4-BE49-F238E27FC236}">
                <a16:creationId xmlns:a16="http://schemas.microsoft.com/office/drawing/2014/main" id="{7CF5E089-06C6-5A41-974D-BBD3473680A1}"/>
              </a:ext>
            </a:extLst>
          </p:cNvPr>
          <p:cNvSpPr txBox="1">
            <a:spLocks/>
          </p:cNvSpPr>
          <p:nvPr/>
        </p:nvSpPr>
        <p:spPr>
          <a:xfrm>
            <a:off x="838200" y="532599"/>
            <a:ext cx="10515600"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Executive Summary</a:t>
            </a:r>
          </a:p>
        </p:txBody>
      </p:sp>
      <p:grpSp>
        <p:nvGrpSpPr>
          <p:cNvPr id="3" name="Group 4">
            <a:extLst>
              <a:ext uri="{FF2B5EF4-FFF2-40B4-BE49-F238E27FC236}">
                <a16:creationId xmlns:a16="http://schemas.microsoft.com/office/drawing/2014/main" id="{3503B79E-CF60-23D6-6D97-9B77C403BC9E}"/>
              </a:ext>
            </a:extLst>
          </p:cNvPr>
          <p:cNvGrpSpPr/>
          <p:nvPr/>
        </p:nvGrpSpPr>
        <p:grpSpPr>
          <a:xfrm>
            <a:off x="-10160" y="-429925"/>
            <a:ext cx="433396" cy="7290332"/>
            <a:chOff x="0" y="-38100"/>
            <a:chExt cx="121020" cy="1025764"/>
          </a:xfrm>
        </p:grpSpPr>
        <p:sp>
          <p:nvSpPr>
            <p:cNvPr id="4" name="Freeform 5">
              <a:extLst>
                <a:ext uri="{FF2B5EF4-FFF2-40B4-BE49-F238E27FC236}">
                  <a16:creationId xmlns:a16="http://schemas.microsoft.com/office/drawing/2014/main" id="{99E83C28-1494-DBDC-ABF3-E06813280359}"/>
                </a:ext>
              </a:extLst>
            </p:cNvPr>
            <p:cNvSpPr/>
            <p:nvPr/>
          </p:nvSpPr>
          <p:spPr>
            <a:xfrm>
              <a:off x="0" y="0"/>
              <a:ext cx="121020" cy="987664"/>
            </a:xfrm>
            <a:custGeom>
              <a:avLst/>
              <a:gdLst/>
              <a:ahLst/>
              <a:cxnLst/>
              <a:rect l="l" t="t" r="r" b="b"/>
              <a:pathLst>
                <a:path w="121020" h="987664">
                  <a:moveTo>
                    <a:pt x="0" y="0"/>
                  </a:moveTo>
                  <a:lnTo>
                    <a:pt x="121020" y="0"/>
                  </a:lnTo>
                  <a:lnTo>
                    <a:pt x="121020" y="987664"/>
                  </a:lnTo>
                  <a:lnTo>
                    <a:pt x="0" y="987664"/>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5" name="TextBox 6">
              <a:extLst>
                <a:ext uri="{FF2B5EF4-FFF2-40B4-BE49-F238E27FC236}">
                  <a16:creationId xmlns:a16="http://schemas.microsoft.com/office/drawing/2014/main" id="{353C2FBB-0A16-95A8-5F82-351F97CD14B5}"/>
                </a:ext>
              </a:extLst>
            </p:cNvPr>
            <p:cNvSpPr txBox="1"/>
            <p:nvPr/>
          </p:nvSpPr>
          <p:spPr>
            <a:xfrm>
              <a:off x="0" y="-38100"/>
              <a:ext cx="121020" cy="102576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Tree>
    <p:extLst>
      <p:ext uri="{BB962C8B-B14F-4D97-AF65-F5344CB8AC3E}">
        <p14:creationId xmlns:p14="http://schemas.microsoft.com/office/powerpoint/2010/main" val="3278595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AECF-E604-D64D-080E-FA5C9ABC9C51}"/>
              </a:ext>
            </a:extLst>
          </p:cNvPr>
          <p:cNvSpPr txBox="1">
            <a:spLocks/>
          </p:cNvSpPr>
          <p:nvPr/>
        </p:nvSpPr>
        <p:spPr>
          <a:xfrm>
            <a:off x="4924425" y="464168"/>
            <a:ext cx="10515600"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References</a:t>
            </a:r>
          </a:p>
        </p:txBody>
      </p:sp>
      <p:sp>
        <p:nvSpPr>
          <p:cNvPr id="4" name="Content Placeholder 3">
            <a:extLst>
              <a:ext uri="{FF2B5EF4-FFF2-40B4-BE49-F238E27FC236}">
                <a16:creationId xmlns:a16="http://schemas.microsoft.com/office/drawing/2014/main" id="{2EA1C16A-071B-22F2-B13A-980C1221B9A7}"/>
              </a:ext>
            </a:extLst>
          </p:cNvPr>
          <p:cNvSpPr>
            <a:spLocks noGrp="1"/>
          </p:cNvSpPr>
          <p:nvPr>
            <p:ph idx="1"/>
          </p:nvPr>
        </p:nvSpPr>
        <p:spPr>
          <a:xfrm>
            <a:off x="838200" y="1253331"/>
            <a:ext cx="10515600" cy="4351338"/>
          </a:xfrm>
        </p:spPr>
        <p:txBody>
          <a:bodyPr>
            <a:noAutofit/>
          </a:bodyPr>
          <a:lstStyle/>
          <a:p>
            <a:pPr indent="0" algn="ctr">
              <a:lnSpc>
                <a:spcPct val="100000"/>
              </a:lnSpc>
              <a:buNone/>
            </a:pPr>
            <a:endParaRPr lang="en-AU" sz="1400" kern="100" dirty="0">
              <a:effectLst/>
              <a:latin typeface="Calibri" panose="020F0502020204030204" pitchFamily="34" charset="0"/>
              <a:ea typeface="SimSun" panose="02010600030101010101" pitchFamily="2" charset="-122"/>
              <a:cs typeface="Calibri" panose="020F0502020204030204" pitchFamily="34" charset="0"/>
            </a:endParaRPr>
          </a:p>
          <a:p>
            <a:pPr>
              <a:lnSpc>
                <a:spcPct val="100000"/>
              </a:lnSpc>
            </a:pPr>
            <a:r>
              <a:rPr lang="en-AU" sz="1400" dirty="0" err="1">
                <a:effectLst/>
                <a:latin typeface="Calibri" panose="020F0502020204030204" pitchFamily="34" charset="0"/>
                <a:ea typeface="Times New Roman" panose="02020603050405020304" pitchFamily="18" charset="0"/>
                <a:cs typeface="Calibri" panose="020F0502020204030204" pitchFamily="34" charset="0"/>
              </a:rPr>
              <a:t>AreaSearch</a:t>
            </a:r>
            <a:r>
              <a:rPr lang="en-AU" sz="1400" dirty="0">
                <a:effectLst/>
                <a:latin typeface="Calibri" panose="020F0502020204030204" pitchFamily="34" charset="0"/>
                <a:ea typeface="Times New Roman" panose="02020603050405020304" pitchFamily="18" charset="0"/>
                <a:cs typeface="Calibri" panose="020F0502020204030204" pitchFamily="34" charset="0"/>
              </a:rPr>
              <a:t> (n.d.) </a:t>
            </a:r>
            <a:r>
              <a:rPr lang="en-AU" sz="1400" i="1" dirty="0">
                <a:effectLst/>
                <a:latin typeface="Calibri" panose="020F0502020204030204" pitchFamily="34" charset="0"/>
                <a:ea typeface="Times New Roman" panose="02020603050405020304" pitchFamily="18" charset="0"/>
                <a:cs typeface="Calibri" panose="020F0502020204030204" pitchFamily="34" charset="0"/>
              </a:rPr>
              <a:t>Supermarkets</a:t>
            </a:r>
            <a:r>
              <a:rPr lang="en-AU" sz="1400" dirty="0">
                <a:effectLst/>
                <a:latin typeface="Calibri" panose="020F0502020204030204" pitchFamily="34" charset="0"/>
                <a:ea typeface="Times New Roman" panose="02020603050405020304" pitchFamily="18" charset="0"/>
                <a:cs typeface="Calibri" panose="020F0502020204030204" pitchFamily="34" charset="0"/>
              </a:rPr>
              <a:t> [online]. Available at: </a:t>
            </a:r>
            <a:r>
              <a:rPr lang="en-AU" sz="1400" u="sng" dirty="0">
                <a:solidFill>
                  <a:srgbClr val="467886"/>
                </a:solidFill>
                <a:effectLst/>
                <a:latin typeface="Calibri" panose="020F0502020204030204" pitchFamily="34" charset="0"/>
                <a:ea typeface="Times New Roman" panose="02020603050405020304" pitchFamily="18" charset="0"/>
                <a:cs typeface="Calibri" panose="020F0502020204030204" pitchFamily="34" charset="0"/>
                <a:hlinkClick r:id="rId2"/>
              </a:rPr>
              <a:t>https://areasearch.com.au/incolour/supermarkets</a:t>
            </a:r>
            <a:r>
              <a:rPr lang="en-AU" sz="1400" dirty="0">
                <a:effectLst/>
                <a:latin typeface="Calibri" panose="020F0502020204030204" pitchFamily="34" charset="0"/>
                <a:ea typeface="Times New Roman" panose="02020603050405020304" pitchFamily="18" charset="0"/>
                <a:cs typeface="Calibri" panose="020F0502020204030204" pitchFamily="34" charset="0"/>
              </a:rPr>
              <a:t> [Accessed 4 March 2024].</a:t>
            </a:r>
          </a:p>
          <a:p>
            <a:pPr>
              <a:lnSpc>
                <a:spcPct val="100000"/>
              </a:lnSpc>
            </a:pPr>
            <a:r>
              <a:rPr lang="en-AU" sz="1400" dirty="0">
                <a:effectLst/>
                <a:latin typeface="Calibri" panose="020F0502020204030204" pitchFamily="34" charset="0"/>
                <a:ea typeface="Times New Roman" panose="02020603050405020304" pitchFamily="18" charset="0"/>
                <a:cs typeface="Calibri" panose="020F0502020204030204" pitchFamily="34" charset="0"/>
              </a:rPr>
              <a:t>NSW Government (2023) </a:t>
            </a:r>
            <a:r>
              <a:rPr lang="en-AU" sz="1400" i="1" dirty="0">
                <a:effectLst/>
                <a:latin typeface="Calibri" panose="020F0502020204030204" pitchFamily="34" charset="0"/>
                <a:ea typeface="Times New Roman" panose="02020603050405020304" pitchFamily="18" charset="0"/>
                <a:cs typeface="Calibri" panose="020F0502020204030204" pitchFamily="34" charset="0"/>
              </a:rPr>
              <a:t>Average rental prices for the third quarter of 2023</a:t>
            </a:r>
            <a:r>
              <a:rPr lang="en-AU" sz="1400" dirty="0">
                <a:effectLst/>
                <a:latin typeface="Calibri" panose="020F0502020204030204" pitchFamily="34" charset="0"/>
                <a:ea typeface="Times New Roman" panose="02020603050405020304" pitchFamily="18" charset="0"/>
                <a:cs typeface="Calibri" panose="020F0502020204030204" pitchFamily="34" charset="0"/>
              </a:rPr>
              <a:t> [online]. Available at: </a:t>
            </a:r>
            <a:r>
              <a:rPr lang="en-AU" sz="1400" u="sng" dirty="0">
                <a:solidFill>
                  <a:srgbClr val="467886"/>
                </a:solidFill>
                <a:effectLst/>
                <a:latin typeface="Calibri" panose="020F0502020204030204" pitchFamily="34" charset="0"/>
                <a:ea typeface="Times New Roman" panose="02020603050405020304" pitchFamily="18" charset="0"/>
                <a:cs typeface="Calibri" panose="020F0502020204030204" pitchFamily="34" charset="0"/>
                <a:hlinkClick r:id="rId3"/>
              </a:rPr>
              <a:t>https://www.facs.nsw.gov.au/download?file=854189</a:t>
            </a:r>
            <a:r>
              <a:rPr lang="en-AU" sz="1400" dirty="0">
                <a:effectLst/>
                <a:latin typeface="Calibri" panose="020F0502020204030204" pitchFamily="34" charset="0"/>
                <a:ea typeface="Times New Roman" panose="02020603050405020304" pitchFamily="18" charset="0"/>
                <a:cs typeface="Calibri" panose="020F0502020204030204" pitchFamily="34" charset="0"/>
              </a:rPr>
              <a:t> [Accessed 4 March 2024].</a:t>
            </a:r>
          </a:p>
          <a:p>
            <a:pPr>
              <a:lnSpc>
                <a:spcPct val="100000"/>
              </a:lnSpc>
            </a:pPr>
            <a:r>
              <a:rPr lang="en-AU" sz="1400" dirty="0">
                <a:effectLst/>
                <a:latin typeface="Calibri" panose="020F0502020204030204" pitchFamily="34" charset="0"/>
                <a:ea typeface="Times New Roman" panose="02020603050405020304" pitchFamily="18" charset="0"/>
                <a:cs typeface="Calibri" panose="020F0502020204030204" pitchFamily="34" charset="0"/>
              </a:rPr>
              <a:t>Open Data Transport for NSW (n.d.) </a:t>
            </a:r>
            <a:r>
              <a:rPr lang="en-AU" sz="1400" i="1" dirty="0">
                <a:effectLst/>
                <a:latin typeface="Calibri" panose="020F0502020204030204" pitchFamily="34" charset="0"/>
                <a:ea typeface="Times New Roman" panose="02020603050405020304" pitchFamily="18" charset="0"/>
                <a:cs typeface="Calibri" panose="020F0502020204030204" pitchFamily="34" charset="0"/>
              </a:rPr>
              <a:t>Opal Fares</a:t>
            </a:r>
            <a:r>
              <a:rPr lang="en-AU" sz="1400" dirty="0">
                <a:effectLst/>
                <a:latin typeface="Calibri" panose="020F0502020204030204" pitchFamily="34" charset="0"/>
                <a:ea typeface="Times New Roman" panose="02020603050405020304" pitchFamily="18" charset="0"/>
                <a:cs typeface="Calibri" panose="020F0502020204030204" pitchFamily="34" charset="0"/>
              </a:rPr>
              <a:t> [online]. Available at: </a:t>
            </a:r>
            <a:r>
              <a:rPr lang="en-AU" sz="1400" u="sng" dirty="0">
                <a:solidFill>
                  <a:srgbClr val="467886"/>
                </a:solidFill>
                <a:effectLst/>
                <a:latin typeface="Calibri" panose="020F0502020204030204" pitchFamily="34" charset="0"/>
                <a:ea typeface="Times New Roman" panose="02020603050405020304" pitchFamily="18" charset="0"/>
                <a:cs typeface="Calibri" panose="020F0502020204030204" pitchFamily="34" charset="0"/>
                <a:hlinkClick r:id="rId4"/>
              </a:rPr>
              <a:t>https://opendata.transport.nsw.gov.au/dataset/opal-fares/resource/08722006-fcc6-4398-9549-b16f9529090f</a:t>
            </a:r>
            <a:r>
              <a:rPr lang="en-AU" sz="1400" dirty="0">
                <a:effectLst/>
                <a:latin typeface="Calibri" panose="020F0502020204030204" pitchFamily="34" charset="0"/>
                <a:ea typeface="Times New Roman" panose="02020603050405020304" pitchFamily="18" charset="0"/>
                <a:cs typeface="Calibri" panose="020F0502020204030204" pitchFamily="34" charset="0"/>
              </a:rPr>
              <a:t> [Accessed 5 March 2024].</a:t>
            </a:r>
          </a:p>
          <a:p>
            <a:pPr>
              <a:lnSpc>
                <a:spcPct val="100000"/>
              </a:lnSpc>
            </a:pPr>
            <a:r>
              <a:rPr lang="en-AU" sz="1400" dirty="0" err="1">
                <a:effectLst/>
                <a:latin typeface="Calibri" panose="020F0502020204030204" pitchFamily="34" charset="0"/>
                <a:ea typeface="Times New Roman" panose="02020603050405020304" pitchFamily="18" charset="0"/>
                <a:cs typeface="Calibri" panose="020F0502020204030204" pitchFamily="34" charset="0"/>
              </a:rPr>
              <a:t>OpenAI</a:t>
            </a:r>
            <a:r>
              <a:rPr lang="en-AU" sz="1400" dirty="0">
                <a:effectLst/>
                <a:latin typeface="Calibri" panose="020F0502020204030204" pitchFamily="34" charset="0"/>
                <a:ea typeface="Times New Roman" panose="02020603050405020304" pitchFamily="18" charset="0"/>
                <a:cs typeface="Calibri" panose="020F0502020204030204" pitchFamily="34" charset="0"/>
              </a:rPr>
              <a:t> (2023) </a:t>
            </a:r>
            <a:r>
              <a:rPr lang="en-AU" sz="1400" i="1" dirty="0" err="1">
                <a:effectLst/>
                <a:latin typeface="Calibri" panose="020F0502020204030204" pitchFamily="34" charset="0"/>
                <a:ea typeface="Times New Roman" panose="02020603050405020304" pitchFamily="18" charset="0"/>
                <a:cs typeface="Calibri" panose="020F0502020204030204" pitchFamily="34" charset="0"/>
              </a:rPr>
              <a:t>ChatGPT</a:t>
            </a:r>
            <a:r>
              <a:rPr lang="en-AU" sz="1400" i="1" dirty="0">
                <a:effectLst/>
                <a:latin typeface="Calibri" panose="020F0502020204030204" pitchFamily="34" charset="0"/>
                <a:ea typeface="Times New Roman" panose="02020603050405020304" pitchFamily="18" charset="0"/>
                <a:cs typeface="Calibri" panose="020F0502020204030204" pitchFamily="34" charset="0"/>
              </a:rPr>
              <a:t>: Optimizing Language Models for Dialogue</a:t>
            </a:r>
            <a:r>
              <a:rPr lang="en-AU" sz="1400" dirty="0">
                <a:effectLst/>
                <a:latin typeface="Calibri" panose="020F0502020204030204" pitchFamily="34" charset="0"/>
                <a:ea typeface="Times New Roman" panose="02020603050405020304" pitchFamily="18" charset="0"/>
                <a:cs typeface="Calibri" panose="020F0502020204030204" pitchFamily="34" charset="0"/>
              </a:rPr>
              <a:t> [online]. Available at: </a:t>
            </a:r>
            <a:r>
              <a:rPr lang="en-AU" sz="1400" u="sng" dirty="0">
                <a:solidFill>
                  <a:srgbClr val="467886"/>
                </a:solidFill>
                <a:effectLst/>
                <a:latin typeface="Calibri" panose="020F0502020204030204" pitchFamily="34" charset="0"/>
                <a:ea typeface="Times New Roman" panose="02020603050405020304" pitchFamily="18" charset="0"/>
                <a:cs typeface="Calibri" panose="020F0502020204030204" pitchFamily="34" charset="0"/>
                <a:hlinkClick r:id="rId5"/>
              </a:rPr>
              <a:t>https://www.openai.com/chatgpt</a:t>
            </a:r>
            <a:r>
              <a:rPr lang="en-AU" sz="1400" dirty="0">
                <a:effectLst/>
                <a:latin typeface="Calibri" panose="020F0502020204030204" pitchFamily="34" charset="0"/>
                <a:ea typeface="Times New Roman" panose="02020603050405020304" pitchFamily="18" charset="0"/>
                <a:cs typeface="Calibri" panose="020F0502020204030204" pitchFamily="34" charset="0"/>
              </a:rPr>
              <a:t> [Accessed 10 April 2024].</a:t>
            </a:r>
          </a:p>
          <a:p>
            <a:pPr>
              <a:lnSpc>
                <a:spcPct val="100000"/>
              </a:lnSpc>
            </a:pPr>
            <a:r>
              <a:rPr lang="en-AU" sz="1400" dirty="0">
                <a:effectLst/>
                <a:latin typeface="Calibri" panose="020F0502020204030204" pitchFamily="34" charset="0"/>
                <a:ea typeface="Times New Roman" panose="02020603050405020304" pitchFamily="18" charset="0"/>
                <a:cs typeface="Calibri" panose="020F0502020204030204" pitchFamily="34" charset="0"/>
              </a:rPr>
              <a:t>Proctor, M. (n.d.) </a:t>
            </a:r>
            <a:r>
              <a:rPr lang="en-AU" sz="1400" i="1" dirty="0">
                <a:effectLst/>
                <a:latin typeface="Calibri" panose="020F0502020204030204" pitchFamily="34" charset="0"/>
                <a:ea typeface="Times New Roman" panose="02020603050405020304" pitchFamily="18" charset="0"/>
                <a:cs typeface="Calibri" panose="020F0502020204030204" pitchFamily="34" charset="0"/>
              </a:rPr>
              <a:t>Full Australian Postcodes NSW</a:t>
            </a:r>
            <a:r>
              <a:rPr lang="en-AU" sz="1400" dirty="0">
                <a:effectLst/>
                <a:latin typeface="Calibri" panose="020F0502020204030204" pitchFamily="34" charset="0"/>
                <a:ea typeface="Times New Roman" panose="02020603050405020304" pitchFamily="18" charset="0"/>
                <a:cs typeface="Calibri" panose="020F0502020204030204" pitchFamily="34" charset="0"/>
              </a:rPr>
              <a:t> [online]. Available at: </a:t>
            </a:r>
            <a:r>
              <a:rPr lang="en-AU" sz="14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6"/>
              </a:rPr>
              <a:t>https://www.matthewproctor.com/full</a:t>
            </a:r>
            <a:r>
              <a:rPr lang="en-AU" sz="1400" i="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6"/>
              </a:rPr>
              <a:t>australian</a:t>
            </a:r>
            <a:r>
              <a:rPr lang="en-AU" sz="14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6"/>
              </a:rPr>
              <a:t>postcodes_NSW</a:t>
            </a: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AU" sz="1400" dirty="0">
                <a:effectLst/>
                <a:latin typeface="Calibri" panose="020F0502020204030204" pitchFamily="34" charset="0"/>
                <a:ea typeface="Times New Roman" panose="02020603050405020304" pitchFamily="18" charset="0"/>
                <a:cs typeface="Calibri" panose="020F0502020204030204" pitchFamily="34" charset="0"/>
              </a:rPr>
              <a:t>[Accessed 6 March 2024].</a:t>
            </a:r>
          </a:p>
          <a:p>
            <a:pPr>
              <a:lnSpc>
                <a:spcPct val="100000"/>
              </a:lnSpc>
            </a:pPr>
            <a:r>
              <a:rPr lang="en-AU" sz="1400" dirty="0" err="1">
                <a:effectLst/>
                <a:latin typeface="Calibri" panose="020F0502020204030204" pitchFamily="34" charset="0"/>
                <a:ea typeface="Times New Roman" panose="02020603050405020304" pitchFamily="18" charset="0"/>
                <a:cs typeface="Calibri" panose="020F0502020204030204" pitchFamily="34" charset="0"/>
              </a:rPr>
              <a:t>PropTrack</a:t>
            </a:r>
            <a:r>
              <a:rPr lang="en-AU" sz="1400" dirty="0">
                <a:effectLst/>
                <a:latin typeface="Calibri" panose="020F0502020204030204" pitchFamily="34" charset="0"/>
                <a:ea typeface="Times New Roman" panose="02020603050405020304" pitchFamily="18" charset="0"/>
                <a:cs typeface="Calibri" panose="020F0502020204030204" pitchFamily="34" charset="0"/>
              </a:rPr>
              <a:t> (2024) </a:t>
            </a:r>
            <a:r>
              <a:rPr lang="en-AU" sz="1400" i="1" dirty="0">
                <a:effectLst/>
                <a:latin typeface="Calibri" panose="020F0502020204030204" pitchFamily="34" charset="0"/>
                <a:ea typeface="Times New Roman" panose="02020603050405020304" pitchFamily="18" charset="0"/>
                <a:cs typeface="Calibri" panose="020F0502020204030204" pitchFamily="34" charset="0"/>
              </a:rPr>
              <a:t>Rental affordability report 2024</a:t>
            </a:r>
            <a:r>
              <a:rPr lang="en-AU" sz="1400" dirty="0">
                <a:effectLst/>
                <a:latin typeface="Calibri" panose="020F0502020204030204" pitchFamily="34" charset="0"/>
                <a:ea typeface="Times New Roman" panose="02020603050405020304" pitchFamily="18" charset="0"/>
                <a:cs typeface="Calibri" panose="020F0502020204030204" pitchFamily="34" charset="0"/>
              </a:rPr>
              <a:t> [pdf]. Available at: </a:t>
            </a:r>
            <a:r>
              <a:rPr lang="en-AU" sz="1400" u="sng" dirty="0">
                <a:solidFill>
                  <a:srgbClr val="467886"/>
                </a:solidFill>
                <a:effectLst/>
                <a:latin typeface="Calibri" panose="020F0502020204030204" pitchFamily="34" charset="0"/>
                <a:ea typeface="Times New Roman" panose="02020603050405020304" pitchFamily="18" charset="0"/>
                <a:cs typeface="Calibri" panose="020F0502020204030204" pitchFamily="34" charset="0"/>
                <a:hlinkClick r:id="rId7"/>
              </a:rPr>
              <a:t>https://www.proptrack.com.au/wp-content/uploads/2024/03/PropTrack-Rental-Affordability-Report-2024.pdf</a:t>
            </a:r>
            <a:r>
              <a:rPr lang="en-AU" sz="1400" dirty="0">
                <a:effectLst/>
                <a:latin typeface="Calibri" panose="020F0502020204030204" pitchFamily="34" charset="0"/>
                <a:ea typeface="Times New Roman" panose="02020603050405020304" pitchFamily="18" charset="0"/>
                <a:cs typeface="Calibri" panose="020F0502020204030204" pitchFamily="34" charset="0"/>
              </a:rPr>
              <a:t> [Accessed 25 March 2024].</a:t>
            </a:r>
          </a:p>
          <a:p>
            <a:pPr>
              <a:lnSpc>
                <a:spcPct val="100000"/>
              </a:lnSpc>
            </a:pPr>
            <a:r>
              <a:rPr lang="en-AU" sz="1400" dirty="0">
                <a:effectLst/>
                <a:latin typeface="Calibri" panose="020F0502020204030204" pitchFamily="34" charset="0"/>
                <a:ea typeface="Times New Roman" panose="02020603050405020304" pitchFamily="18" charset="0"/>
                <a:cs typeface="Calibri" panose="020F0502020204030204" pitchFamily="34" charset="0"/>
              </a:rPr>
              <a:t>University of New South Wales (2023) </a:t>
            </a:r>
            <a:r>
              <a:rPr lang="en-AU" sz="1400" i="1" dirty="0">
                <a:effectLst/>
                <a:latin typeface="Calibri" panose="020F0502020204030204" pitchFamily="34" charset="0"/>
                <a:ea typeface="Times New Roman" panose="02020603050405020304" pitchFamily="18" charset="0"/>
                <a:cs typeface="Calibri" panose="020F0502020204030204" pitchFamily="34" charset="0"/>
              </a:rPr>
              <a:t>Accommodation locations</a:t>
            </a:r>
            <a:r>
              <a:rPr lang="en-AU" sz="1400" dirty="0">
                <a:effectLst/>
                <a:latin typeface="Calibri" panose="020F0502020204030204" pitchFamily="34" charset="0"/>
                <a:ea typeface="Times New Roman" panose="02020603050405020304" pitchFamily="18" charset="0"/>
                <a:cs typeface="Calibri" panose="020F0502020204030204" pitchFamily="34" charset="0"/>
              </a:rPr>
              <a:t> [online]. Available at: </a:t>
            </a:r>
            <a:r>
              <a:rPr lang="en-AU" sz="1400" u="sng" dirty="0">
                <a:solidFill>
                  <a:srgbClr val="467886"/>
                </a:solidFill>
                <a:effectLst/>
                <a:latin typeface="Calibri" panose="020F0502020204030204" pitchFamily="34" charset="0"/>
                <a:ea typeface="Times New Roman" panose="02020603050405020304" pitchFamily="18" charset="0"/>
                <a:cs typeface="Calibri" panose="020F0502020204030204" pitchFamily="34" charset="0"/>
                <a:hlinkClick r:id="rId8"/>
              </a:rPr>
              <a:t>https://www.student.unsw.edu.au/accommodation/location</a:t>
            </a:r>
            <a:r>
              <a:rPr lang="en-AU" sz="1400" dirty="0">
                <a:effectLst/>
                <a:latin typeface="Calibri" panose="020F0502020204030204" pitchFamily="34" charset="0"/>
                <a:ea typeface="Times New Roman" panose="02020603050405020304" pitchFamily="18" charset="0"/>
                <a:cs typeface="Calibri" panose="020F0502020204030204" pitchFamily="34" charset="0"/>
              </a:rPr>
              <a:t> [Accessed 25 March 2024].</a:t>
            </a:r>
          </a:p>
          <a:p>
            <a:pPr>
              <a:lnSpc>
                <a:spcPct val="100000"/>
              </a:lnSpc>
            </a:pPr>
            <a:r>
              <a:rPr lang="en-AU" sz="1400" dirty="0">
                <a:effectLst/>
                <a:latin typeface="Calibri" panose="020F0502020204030204" pitchFamily="34" charset="0"/>
                <a:ea typeface="Times New Roman" panose="02020603050405020304" pitchFamily="18" charset="0"/>
                <a:cs typeface="Calibri" panose="020F0502020204030204" pitchFamily="34" charset="0"/>
              </a:rPr>
              <a:t>OECD (2021) </a:t>
            </a:r>
            <a:r>
              <a:rPr lang="en-AU" sz="1400" i="1" dirty="0">
                <a:effectLst/>
                <a:latin typeface="Calibri" panose="020F0502020204030204" pitchFamily="34" charset="0"/>
                <a:ea typeface="Times New Roman" panose="02020603050405020304" pitchFamily="18" charset="0"/>
                <a:cs typeface="Calibri" panose="020F0502020204030204" pitchFamily="34" charset="0"/>
              </a:rPr>
              <a:t>Housing Sector Country Snapshot: AUSTRALIA</a:t>
            </a:r>
            <a:r>
              <a:rPr lang="en-AU" sz="1400" dirty="0">
                <a:effectLst/>
                <a:latin typeface="Calibri" panose="020F0502020204030204" pitchFamily="34" charset="0"/>
                <a:ea typeface="Times New Roman" panose="02020603050405020304" pitchFamily="18" charset="0"/>
                <a:cs typeface="Calibri" panose="020F0502020204030204" pitchFamily="34" charset="0"/>
              </a:rPr>
              <a:t> [pdf]. Available at: </a:t>
            </a:r>
            <a:r>
              <a:rPr lang="en-AU" sz="1400" u="sng" dirty="0">
                <a:solidFill>
                  <a:srgbClr val="467886"/>
                </a:solidFill>
                <a:effectLst/>
                <a:latin typeface="Calibri" panose="020F0502020204030204" pitchFamily="34" charset="0"/>
                <a:ea typeface="Times New Roman" panose="02020603050405020304" pitchFamily="18" charset="0"/>
                <a:cs typeface="Calibri" panose="020F0502020204030204" pitchFamily="34" charset="0"/>
                <a:hlinkClick r:id="rId9"/>
              </a:rPr>
              <a:t>https://housingpolicytoolkit.oecd.org/www/CountryFiches/housing-policy-Australia.pdf</a:t>
            </a:r>
            <a:r>
              <a:rPr lang="en-AU" sz="1400" dirty="0">
                <a:effectLst/>
                <a:latin typeface="Calibri" panose="020F0502020204030204" pitchFamily="34" charset="0"/>
                <a:ea typeface="Times New Roman" panose="02020603050405020304" pitchFamily="18" charset="0"/>
                <a:cs typeface="Calibri" panose="020F0502020204030204" pitchFamily="34" charset="0"/>
              </a:rPr>
              <a:t> [Accessed 10 April 2024].</a:t>
            </a:r>
          </a:p>
          <a:p>
            <a:pPr>
              <a:lnSpc>
                <a:spcPct val="100000"/>
              </a:lnSpc>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586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BF1C1A20-133D-4C7D-04DA-DE8A8DA7586B}"/>
              </a:ext>
            </a:extLst>
          </p:cNvPr>
          <p:cNvSpPr>
            <a:spLocks/>
          </p:cNvSpPr>
          <p:nvPr/>
        </p:nvSpPr>
        <p:spPr>
          <a:xfrm>
            <a:off x="486888" y="2208073"/>
            <a:ext cx="11388833" cy="4003500"/>
          </a:xfrm>
          <a:prstGeom prst="roundRect">
            <a:avLst/>
          </a:prstGeom>
          <a:solidFill>
            <a:srgbClr val="EDED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9"/>
          <p:cNvSpPr txBox="1"/>
          <p:nvPr/>
        </p:nvSpPr>
        <p:spPr>
          <a:xfrm>
            <a:off x="3840982" y="839766"/>
            <a:ext cx="4510035" cy="81560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5300" dirty="0">
                <a:solidFill>
                  <a:srgbClr val="000000"/>
                </a:solidFill>
                <a:latin typeface="Calibri"/>
                <a:ea typeface="Calibri"/>
                <a:cs typeface="Calibri"/>
              </a:rPr>
              <a:t>Rental Crisis</a:t>
            </a:r>
            <a:endParaRPr lang="zh-CN" altLang="en-US" dirty="0">
              <a:latin typeface="Calibri"/>
              <a:cs typeface="Calibri"/>
            </a:endParaRPr>
          </a:p>
        </p:txBody>
      </p:sp>
      <p:sp>
        <p:nvSpPr>
          <p:cNvPr id="12" name="AutoShape 12"/>
          <p:cNvSpPr/>
          <p:nvPr/>
        </p:nvSpPr>
        <p:spPr>
          <a:xfrm flipV="1">
            <a:off x="4555951" y="1799772"/>
            <a:ext cx="3120739" cy="10160"/>
          </a:xfrm>
          <a:prstGeom prst="line">
            <a:avLst/>
          </a:prstGeom>
          <a:ln w="19050" cap="flat">
            <a:solidFill>
              <a:srgbClr val="000000"/>
            </a:solidFill>
            <a:prstDash val="solid"/>
            <a:headEnd type="none" w="sm" len="sm"/>
            <a:tailEnd type="none" w="sm" len="sm"/>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2" name="矩形: 圆角 1">
            <a:extLst>
              <a:ext uri="{FF2B5EF4-FFF2-40B4-BE49-F238E27FC236}">
                <a16:creationId xmlns:a16="http://schemas.microsoft.com/office/drawing/2014/main" id="{EE4D391C-6566-FDE3-1E11-3F3CCCFF1E46}"/>
              </a:ext>
            </a:extLst>
          </p:cNvPr>
          <p:cNvSpPr/>
          <p:nvPr/>
        </p:nvSpPr>
        <p:spPr>
          <a:xfrm>
            <a:off x="847291" y="2497863"/>
            <a:ext cx="5411005" cy="342392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10185" rtl="0">
              <a:lnSpc>
                <a:spcPct val="120000"/>
              </a:lnSpc>
            </a:pPr>
            <a:r>
              <a:rPr lang="en-US" sz="1600" b="1">
                <a:solidFill>
                  <a:schemeClr val="tx1"/>
                </a:solidFill>
              </a:rPr>
              <a:t>House price affordability has declined faster</a:t>
            </a:r>
            <a:r>
              <a:rPr lang="en-US" sz="1600">
                <a:solidFill>
                  <a:schemeClr val="tx1"/>
                </a:solidFill>
              </a:rPr>
              <a:t> in Australia than in most other OECD countries​ </a:t>
            </a:r>
            <a:r>
              <a:rPr lang="en-US" sz="1600" i="1">
                <a:solidFill>
                  <a:schemeClr val="tx1"/>
                </a:solidFill>
              </a:rPr>
              <a:t>(Housing Sector Country Snapshot: AUSTRALIA, 2021)</a:t>
            </a:r>
            <a:r>
              <a:rPr lang="en-GB" sz="1600" i="1">
                <a:solidFill>
                  <a:schemeClr val="tx1"/>
                </a:solidFill>
              </a:rPr>
              <a:t>​</a:t>
            </a:r>
            <a:endParaRPr lang="zh-CN" altLang="en-US" sz="1600" i="1">
              <a:solidFill>
                <a:schemeClr val="tx1"/>
              </a:solidFill>
              <a:ea typeface="等线"/>
              <a:cs typeface="Calibri" panose="020F0502020204030204"/>
            </a:endParaRPr>
          </a:p>
          <a:p>
            <a:pPr marL="495935" indent="-285750">
              <a:lnSpc>
                <a:spcPct val="120000"/>
              </a:lnSpc>
              <a:buFont typeface="Arial"/>
              <a:buChar char="•"/>
            </a:pPr>
            <a:endParaRPr lang="en-GB" sz="1600" i="1">
              <a:solidFill>
                <a:schemeClr val="tx1"/>
              </a:solidFill>
              <a:ea typeface="Calibri"/>
              <a:cs typeface="Calibri"/>
            </a:endParaRPr>
          </a:p>
          <a:p>
            <a:pPr marL="210185" rtl="0">
              <a:lnSpc>
                <a:spcPct val="120000"/>
              </a:lnSpc>
            </a:pPr>
            <a:r>
              <a:rPr lang="en-US" sz="1600">
                <a:solidFill>
                  <a:schemeClr val="tx1"/>
                </a:solidFill>
              </a:rPr>
              <a:t>Students often find themselves in challenging situations while searching for rental accommodations that are budget friendly and well-located relative to their educational institutions and get access to essential services</a:t>
            </a:r>
            <a:endParaRPr lang="zh-CN" altLang="en-US" sz="1600">
              <a:solidFill>
                <a:schemeClr val="tx1"/>
              </a:solidFill>
              <a:cs typeface="Calibri" panose="020F0502020204030204"/>
            </a:endParaRPr>
          </a:p>
        </p:txBody>
      </p:sp>
      <p:grpSp>
        <p:nvGrpSpPr>
          <p:cNvPr id="23" name="Group 2">
            <a:extLst>
              <a:ext uri="{FF2B5EF4-FFF2-40B4-BE49-F238E27FC236}">
                <a16:creationId xmlns:a16="http://schemas.microsoft.com/office/drawing/2014/main" id="{DAB47C38-A874-4B22-9158-DFB15E395A0C}"/>
              </a:ext>
            </a:extLst>
          </p:cNvPr>
          <p:cNvGrpSpPr/>
          <p:nvPr/>
        </p:nvGrpSpPr>
        <p:grpSpPr>
          <a:xfrm rot="5400000">
            <a:off x="5847105" y="-5928361"/>
            <a:ext cx="518495" cy="12368987"/>
            <a:chOff x="0" y="-38100"/>
            <a:chExt cx="1378431" cy="15065620"/>
          </a:xfrm>
        </p:grpSpPr>
        <p:sp>
          <p:nvSpPr>
            <p:cNvPr id="22" name="Freeform 3">
              <a:extLst>
                <a:ext uri="{FF2B5EF4-FFF2-40B4-BE49-F238E27FC236}">
                  <a16:creationId xmlns:a16="http://schemas.microsoft.com/office/drawing/2014/main" id="{960E90BC-580F-C5B5-AFDF-29C93E935D0F}"/>
                </a:ext>
              </a:extLst>
            </p:cNvPr>
            <p:cNvSpPr/>
            <p:nvPr/>
          </p:nvSpPr>
          <p:spPr>
            <a:xfrm>
              <a:off x="0" y="0"/>
              <a:ext cx="1378431" cy="15027520"/>
            </a:xfrm>
            <a:custGeom>
              <a:avLst/>
              <a:gdLst/>
              <a:ahLst/>
              <a:cxnLst/>
              <a:rect l="l" t="t" r="r" b="b"/>
              <a:pathLst>
                <a:path w="1378431" h="15027520">
                  <a:moveTo>
                    <a:pt x="0" y="0"/>
                  </a:moveTo>
                  <a:lnTo>
                    <a:pt x="1378431" y="0"/>
                  </a:lnTo>
                  <a:lnTo>
                    <a:pt x="1378431" y="15027520"/>
                  </a:lnTo>
                  <a:lnTo>
                    <a:pt x="0" y="15027520"/>
                  </a:lnTo>
                  <a:close/>
                </a:path>
              </a:pathLst>
            </a:custGeom>
            <a:solidFill>
              <a:srgbClr val="FBCE0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21" name="TextBox 4">
              <a:extLst>
                <a:ext uri="{FF2B5EF4-FFF2-40B4-BE49-F238E27FC236}">
                  <a16:creationId xmlns:a16="http://schemas.microsoft.com/office/drawing/2014/main" id="{952C5968-7F17-590B-3660-1BBFA0D88825}"/>
                </a:ext>
              </a:extLst>
            </p:cNvPr>
            <p:cNvSpPr txBox="1"/>
            <p:nvPr/>
          </p:nvSpPr>
          <p:spPr>
            <a:xfrm>
              <a:off x="0" y="-38100"/>
              <a:ext cx="1378431" cy="15065619"/>
            </a:xfrm>
            <a:prstGeom prst="rect">
              <a:avLst/>
            </a:prstGeom>
            <a:solidFill>
              <a:srgbClr val="FBCE00"/>
            </a:solidFill>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pic>
        <p:nvPicPr>
          <p:cNvPr id="6" name="Picture 5">
            <a:extLst>
              <a:ext uri="{FF2B5EF4-FFF2-40B4-BE49-F238E27FC236}">
                <a16:creationId xmlns:a16="http://schemas.microsoft.com/office/drawing/2014/main" id="{0C43DF2F-10B3-6FE9-5DF4-5809776E8080}"/>
              </a:ext>
            </a:extLst>
          </p:cNvPr>
          <p:cNvPicPr>
            <a:picLocks noChangeAspect="1"/>
          </p:cNvPicPr>
          <p:nvPr/>
        </p:nvPicPr>
        <p:blipFill rotWithShape="1">
          <a:blip r:embed="rId2">
            <a:extLst>
              <a:ext uri="{28A0092B-C50C-407E-A947-70E740481C1C}">
                <a14:useLocalDpi xmlns:a14="http://schemas.microsoft.com/office/drawing/2010/main"/>
              </a:ext>
            </a:extLst>
          </a:blip>
          <a:srcRect t="-715"/>
          <a:stretch/>
        </p:blipFill>
        <p:spPr>
          <a:xfrm>
            <a:off x="6631512" y="2577998"/>
            <a:ext cx="4924272" cy="3271657"/>
          </a:xfrm>
          <a:prstGeom prst="rect">
            <a:avLst/>
          </a:prstGeom>
        </p:spPr>
      </p:pic>
      <p:sp>
        <p:nvSpPr>
          <p:cNvPr id="7" name="TextBox 6">
            <a:extLst>
              <a:ext uri="{FF2B5EF4-FFF2-40B4-BE49-F238E27FC236}">
                <a16:creationId xmlns:a16="http://schemas.microsoft.com/office/drawing/2014/main" id="{D76A2372-F5F0-3BEF-343F-0E4571969295}"/>
              </a:ext>
            </a:extLst>
          </p:cNvPr>
          <p:cNvSpPr txBox="1"/>
          <p:nvPr/>
        </p:nvSpPr>
        <p:spPr>
          <a:xfrm>
            <a:off x="6744852" y="5837247"/>
            <a:ext cx="4810932" cy="200055"/>
          </a:xfrm>
          <a:prstGeom prst="rect">
            <a:avLst/>
          </a:prstGeom>
          <a:noFill/>
        </p:spPr>
        <p:txBody>
          <a:bodyPr wrap="none" rtlCol="0">
            <a:spAutoFit/>
          </a:bodyPr>
          <a:lstStyle/>
          <a:p>
            <a:r>
              <a:rPr lang="en-US" sz="700" i="1"/>
              <a:t>Source: https://</a:t>
            </a:r>
            <a:r>
              <a:rPr lang="en-US" sz="700" i="1" err="1"/>
              <a:t>www.news.com.au</a:t>
            </a:r>
            <a:r>
              <a:rPr lang="en-US" sz="700" i="1"/>
              <a:t>/national/</a:t>
            </a:r>
            <a:r>
              <a:rPr lang="en-US" sz="700" i="1" err="1"/>
              <a:t>nsw</a:t>
            </a:r>
            <a:r>
              <a:rPr lang="en-US" sz="700" i="1"/>
              <a:t>-act/politics/hundreds-rally-calling-on-nsw-government-to-fight-housing-crisis</a:t>
            </a:r>
          </a:p>
        </p:txBody>
      </p:sp>
      <p:sp>
        <p:nvSpPr>
          <p:cNvPr id="8" name="TextBox 4">
            <a:extLst>
              <a:ext uri="{FF2B5EF4-FFF2-40B4-BE49-F238E27FC236}">
                <a16:creationId xmlns:a16="http://schemas.microsoft.com/office/drawing/2014/main" id="{11AE6A6D-3BDB-D2E3-5696-EBBEE8C7F240}"/>
              </a:ext>
            </a:extLst>
          </p:cNvPr>
          <p:cNvSpPr txBox="1"/>
          <p:nvPr/>
        </p:nvSpPr>
        <p:spPr>
          <a:xfrm>
            <a:off x="272656" y="-171328"/>
            <a:ext cx="7136651" cy="57746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334"/>
              </a:lnSpc>
            </a:pPr>
            <a:r>
              <a:rPr lang="en-US" sz="2000" dirty="0">
                <a:solidFill>
                  <a:srgbClr val="000000"/>
                </a:solidFill>
                <a:latin typeface="Calibri"/>
                <a:ea typeface="Calibri"/>
                <a:cs typeface="Calibri"/>
              </a:rPr>
              <a:t>Background</a:t>
            </a:r>
          </a:p>
        </p:txBody>
      </p:sp>
    </p:spTree>
    <p:extLst>
      <p:ext uri="{BB962C8B-B14F-4D97-AF65-F5344CB8AC3E}">
        <p14:creationId xmlns:p14="http://schemas.microsoft.com/office/powerpoint/2010/main" val="142178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46760" y="697113"/>
            <a:ext cx="7136651" cy="69031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334"/>
              </a:lnSpc>
            </a:pPr>
            <a:r>
              <a:rPr lang="en-US" sz="4800" dirty="0">
                <a:solidFill>
                  <a:srgbClr val="000000"/>
                </a:solidFill>
                <a:latin typeface="Calibri"/>
                <a:ea typeface="Calibri"/>
                <a:cs typeface="Calibri"/>
              </a:rPr>
              <a:t>Objectives</a:t>
            </a:r>
          </a:p>
        </p:txBody>
      </p:sp>
      <p:grpSp>
        <p:nvGrpSpPr>
          <p:cNvPr id="55" name="Group 20">
            <a:extLst>
              <a:ext uri="{FF2B5EF4-FFF2-40B4-BE49-F238E27FC236}">
                <a16:creationId xmlns:a16="http://schemas.microsoft.com/office/drawing/2014/main" id="{56437DCB-AD1C-E580-DD7F-489396019D27}"/>
              </a:ext>
            </a:extLst>
          </p:cNvPr>
          <p:cNvGrpSpPr/>
          <p:nvPr/>
        </p:nvGrpSpPr>
        <p:grpSpPr>
          <a:xfrm>
            <a:off x="6234171" y="1991478"/>
            <a:ext cx="1962807" cy="1851046"/>
            <a:chOff x="0" y="0"/>
            <a:chExt cx="2645454" cy="2645454"/>
          </a:xfrm>
        </p:grpSpPr>
        <p:grpSp>
          <p:nvGrpSpPr>
            <p:cNvPr id="56" name="Group 21">
              <a:extLst>
                <a:ext uri="{FF2B5EF4-FFF2-40B4-BE49-F238E27FC236}">
                  <a16:creationId xmlns:a16="http://schemas.microsoft.com/office/drawing/2014/main" id="{1CEA029E-BF1F-A2E7-2BFE-E957B445188F}"/>
                </a:ext>
              </a:extLst>
            </p:cNvPr>
            <p:cNvGrpSpPr/>
            <p:nvPr/>
          </p:nvGrpSpPr>
          <p:grpSpPr>
            <a:xfrm>
              <a:off x="306266" y="306266"/>
              <a:ext cx="2032921" cy="2032921"/>
              <a:chOff x="0" y="0"/>
              <a:chExt cx="812800" cy="812800"/>
            </a:xfrm>
          </p:grpSpPr>
          <p:sp>
            <p:nvSpPr>
              <p:cNvPr id="64" name="Freeform 22">
                <a:extLst>
                  <a:ext uri="{FF2B5EF4-FFF2-40B4-BE49-F238E27FC236}">
                    <a16:creationId xmlns:a16="http://schemas.microsoft.com/office/drawing/2014/main" id="{2D238939-FA90-0824-5424-82F1B567C0F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737373"/>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65" name="TextBox 23">
                <a:extLst>
                  <a:ext uri="{FF2B5EF4-FFF2-40B4-BE49-F238E27FC236}">
                    <a16:creationId xmlns:a16="http://schemas.microsoft.com/office/drawing/2014/main" id="{A56DFF5B-B2C1-E74E-01BE-1EB2ED69018E}"/>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grpSp>
          <p:nvGrpSpPr>
            <p:cNvPr id="57" name="Group 24">
              <a:extLst>
                <a:ext uri="{FF2B5EF4-FFF2-40B4-BE49-F238E27FC236}">
                  <a16:creationId xmlns:a16="http://schemas.microsoft.com/office/drawing/2014/main" id="{006400CB-66DC-75B9-751E-8D9D998CA7CC}"/>
                </a:ext>
              </a:extLst>
            </p:cNvPr>
            <p:cNvGrpSpPr/>
            <p:nvPr/>
          </p:nvGrpSpPr>
          <p:grpSpPr>
            <a:xfrm>
              <a:off x="182625" y="182625"/>
              <a:ext cx="2280203" cy="2280203"/>
              <a:chOff x="0" y="0"/>
              <a:chExt cx="812800" cy="812800"/>
            </a:xfrm>
          </p:grpSpPr>
          <p:sp>
            <p:nvSpPr>
              <p:cNvPr id="62" name="Freeform 25">
                <a:extLst>
                  <a:ext uri="{FF2B5EF4-FFF2-40B4-BE49-F238E27FC236}">
                    <a16:creationId xmlns:a16="http://schemas.microsoft.com/office/drawing/2014/main" id="{0B25B74E-2071-DF99-CD9D-3937BB141F0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737373"/>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63" name="TextBox 26">
                <a:extLst>
                  <a:ext uri="{FF2B5EF4-FFF2-40B4-BE49-F238E27FC236}">
                    <a16:creationId xmlns:a16="http://schemas.microsoft.com/office/drawing/2014/main" id="{A3A1FCE4-DABF-64A2-D99E-F181934B2A66}"/>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grpSp>
          <p:nvGrpSpPr>
            <p:cNvPr id="58" name="Group 27">
              <a:extLst>
                <a:ext uri="{FF2B5EF4-FFF2-40B4-BE49-F238E27FC236}">
                  <a16:creationId xmlns:a16="http://schemas.microsoft.com/office/drawing/2014/main" id="{C4018ED7-84BB-D0FE-8975-BA78D80A4822}"/>
                </a:ext>
              </a:extLst>
            </p:cNvPr>
            <p:cNvGrpSpPr/>
            <p:nvPr/>
          </p:nvGrpSpPr>
          <p:grpSpPr>
            <a:xfrm>
              <a:off x="0" y="0"/>
              <a:ext cx="2645454" cy="2645454"/>
              <a:chOff x="0" y="0"/>
              <a:chExt cx="812800" cy="812800"/>
            </a:xfrm>
          </p:grpSpPr>
          <p:sp>
            <p:nvSpPr>
              <p:cNvPr id="60" name="Freeform 28">
                <a:extLst>
                  <a:ext uri="{FF2B5EF4-FFF2-40B4-BE49-F238E27FC236}">
                    <a16:creationId xmlns:a16="http://schemas.microsoft.com/office/drawing/2014/main" id="{726465F9-6430-3F64-C541-98556238EC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CE08"/>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61" name="TextBox 29">
                <a:extLst>
                  <a:ext uri="{FF2B5EF4-FFF2-40B4-BE49-F238E27FC236}">
                    <a16:creationId xmlns:a16="http://schemas.microsoft.com/office/drawing/2014/main" id="{1AADB566-ED35-DC99-D651-70D6823F0001}"/>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59" name="TextBox 30">
              <a:extLst>
                <a:ext uri="{FF2B5EF4-FFF2-40B4-BE49-F238E27FC236}">
                  <a16:creationId xmlns:a16="http://schemas.microsoft.com/office/drawing/2014/main" id="{9B26DB99-5945-6CF8-7629-4E1B8D5DF679}"/>
                </a:ext>
              </a:extLst>
            </p:cNvPr>
            <p:cNvSpPr txBox="1"/>
            <p:nvPr/>
          </p:nvSpPr>
          <p:spPr>
            <a:xfrm>
              <a:off x="301643" y="1056859"/>
              <a:ext cx="2028954" cy="38651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ct val="120000"/>
                </a:lnSpc>
              </a:pPr>
              <a:endParaRPr lang="en-US" sz="1764">
                <a:solidFill>
                  <a:srgbClr val="000000"/>
                </a:solidFill>
                <a:latin typeface="Archivo Black Bold"/>
              </a:endParaRPr>
            </a:p>
          </p:txBody>
        </p:sp>
      </p:grpSp>
      <p:sp>
        <p:nvSpPr>
          <p:cNvPr id="79" name="文本框 78">
            <a:extLst>
              <a:ext uri="{FF2B5EF4-FFF2-40B4-BE49-F238E27FC236}">
                <a16:creationId xmlns:a16="http://schemas.microsoft.com/office/drawing/2014/main" id="{FF7F612A-1487-4BF1-A94B-521BF7A9C34A}"/>
              </a:ext>
            </a:extLst>
          </p:cNvPr>
          <p:cNvSpPr txBox="1"/>
          <p:nvPr/>
        </p:nvSpPr>
        <p:spPr>
          <a:xfrm>
            <a:off x="8441582" y="2267152"/>
            <a:ext cx="284147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b="1" dirty="0">
                <a:ea typeface="+mn-lt"/>
                <a:cs typeface="+mn-lt"/>
              </a:rPr>
              <a:t>T</a:t>
            </a:r>
            <a:r>
              <a:rPr lang="zh-CN" sz="1600" b="1" dirty="0">
                <a:ea typeface="+mn-lt"/>
                <a:cs typeface="+mn-lt"/>
              </a:rPr>
              <a:t>ransportation costs</a:t>
            </a:r>
            <a:r>
              <a:rPr lang="en-AU" altLang="zh-CN" sz="1600" b="1" dirty="0">
                <a:ea typeface="+mn-lt"/>
                <a:cs typeface="+mn-lt"/>
              </a:rPr>
              <a:t> &amp; Proximity</a:t>
            </a:r>
            <a:endParaRPr lang="en-US" altLang="zh-CN" sz="1600" b="1" dirty="0"/>
          </a:p>
          <a:p>
            <a:r>
              <a:rPr lang="en-US" altLang="zh-CN" sz="1600" dirty="0">
                <a:ea typeface="+mn-lt"/>
                <a:cs typeface="+mn-lt"/>
              </a:rPr>
              <a:t>Location with c</a:t>
            </a:r>
            <a:r>
              <a:rPr lang="zh-CN" sz="1600" dirty="0">
                <a:ea typeface="+mn-lt"/>
                <a:cs typeface="+mn-lt"/>
              </a:rPr>
              <a:t>onvenient</a:t>
            </a:r>
            <a:r>
              <a:rPr lang="en-AU" altLang="zh-CN" sz="1600" dirty="0">
                <a:ea typeface="+mn-lt"/>
                <a:cs typeface="+mn-lt"/>
              </a:rPr>
              <a:t>, </a:t>
            </a:r>
            <a:r>
              <a:rPr lang="zh-CN" sz="1600" dirty="0">
                <a:ea typeface="+mn-lt"/>
                <a:cs typeface="+mn-lt"/>
              </a:rPr>
              <a:t> cost-effective</a:t>
            </a:r>
            <a:r>
              <a:rPr lang="en-AU" altLang="zh-CN" sz="1600" dirty="0">
                <a:ea typeface="+mn-lt"/>
                <a:cs typeface="+mn-lt"/>
              </a:rPr>
              <a:t>, reasonable commuting time to travel to/from UNSW.</a:t>
            </a:r>
            <a:endParaRPr lang="zh-CN" sz="1600" dirty="0">
              <a:ea typeface="+mn-lt"/>
              <a:cs typeface="+mn-lt"/>
            </a:endParaRPr>
          </a:p>
        </p:txBody>
      </p:sp>
      <p:sp>
        <p:nvSpPr>
          <p:cNvPr id="80" name="文本框 79">
            <a:extLst>
              <a:ext uri="{FF2B5EF4-FFF2-40B4-BE49-F238E27FC236}">
                <a16:creationId xmlns:a16="http://schemas.microsoft.com/office/drawing/2014/main" id="{D699C476-8F96-9ED0-B45A-9D7C8F24A957}"/>
              </a:ext>
            </a:extLst>
          </p:cNvPr>
          <p:cNvSpPr txBox="1"/>
          <p:nvPr/>
        </p:nvSpPr>
        <p:spPr>
          <a:xfrm>
            <a:off x="8445460" y="5013310"/>
            <a:ext cx="2780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b="1">
                <a:ea typeface="+mn-lt"/>
                <a:cs typeface="+mn-lt"/>
              </a:rPr>
              <a:t>Easier Availability</a:t>
            </a:r>
          </a:p>
          <a:p>
            <a:r>
              <a:rPr lang="en-AU" altLang="zh-CN" sz="1600">
                <a:ea typeface="+mn-lt"/>
                <a:cs typeface="+mn-lt"/>
              </a:rPr>
              <a:t>Consider types of rent that is easier to find. </a:t>
            </a:r>
            <a:endParaRPr lang="en-US" altLang="zh-CN" sz="1600">
              <a:ea typeface="+mn-lt"/>
              <a:cs typeface="+mn-lt"/>
            </a:endParaRPr>
          </a:p>
        </p:txBody>
      </p:sp>
      <p:pic>
        <p:nvPicPr>
          <p:cNvPr id="6" name="Picture 5">
            <a:extLst>
              <a:ext uri="{FF2B5EF4-FFF2-40B4-BE49-F238E27FC236}">
                <a16:creationId xmlns:a16="http://schemas.microsoft.com/office/drawing/2014/main" id="{4DDD89F6-9BBC-2C1C-218F-732469F7D01D}"/>
              </a:ext>
            </a:extLst>
          </p:cNvPr>
          <p:cNvPicPr>
            <a:picLocks noChangeAspect="1"/>
          </p:cNvPicPr>
          <p:nvPr/>
        </p:nvPicPr>
        <p:blipFill>
          <a:blip r:embed="rId2"/>
          <a:stretch>
            <a:fillRect/>
          </a:stretch>
        </p:blipFill>
        <p:spPr>
          <a:xfrm>
            <a:off x="6848496" y="2508332"/>
            <a:ext cx="739878" cy="914237"/>
          </a:xfrm>
          <a:prstGeom prst="rect">
            <a:avLst/>
          </a:prstGeom>
        </p:spPr>
      </p:pic>
      <p:pic>
        <p:nvPicPr>
          <p:cNvPr id="7" name="Picture 6">
            <a:extLst>
              <a:ext uri="{FF2B5EF4-FFF2-40B4-BE49-F238E27FC236}">
                <a16:creationId xmlns:a16="http://schemas.microsoft.com/office/drawing/2014/main" id="{8B5F1103-90BE-D379-54DF-0B3DFF641285}"/>
              </a:ext>
            </a:extLst>
          </p:cNvPr>
          <p:cNvPicPr>
            <a:picLocks noChangeAspect="1"/>
          </p:cNvPicPr>
          <p:nvPr/>
        </p:nvPicPr>
        <p:blipFill>
          <a:blip r:embed="rId3"/>
          <a:stretch>
            <a:fillRect/>
          </a:stretch>
        </p:blipFill>
        <p:spPr>
          <a:xfrm>
            <a:off x="1131857" y="4916744"/>
            <a:ext cx="801495" cy="861798"/>
          </a:xfrm>
          <a:prstGeom prst="rect">
            <a:avLst/>
          </a:prstGeom>
        </p:spPr>
      </p:pic>
      <p:sp>
        <p:nvSpPr>
          <p:cNvPr id="33" name="TextBox 32">
            <a:extLst>
              <a:ext uri="{FF2B5EF4-FFF2-40B4-BE49-F238E27FC236}">
                <a16:creationId xmlns:a16="http://schemas.microsoft.com/office/drawing/2014/main" id="{5FE41CFD-8C2A-8CDB-81F1-F0759CBE0409}"/>
              </a:ext>
            </a:extLst>
          </p:cNvPr>
          <p:cNvSpPr txBox="1"/>
          <p:nvPr/>
        </p:nvSpPr>
        <p:spPr>
          <a:xfrm>
            <a:off x="2670399" y="2435672"/>
            <a:ext cx="33045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D0D0D"/>
                </a:solidFill>
                <a:latin typeface="Calibri"/>
                <a:ea typeface="+mn-lt"/>
                <a:cs typeface="+mn-lt"/>
              </a:rPr>
              <a:t>Affordability</a:t>
            </a:r>
          </a:p>
          <a:p>
            <a:r>
              <a:rPr lang="en-US" sz="1600">
                <a:solidFill>
                  <a:srgbClr val="0D0D0D"/>
                </a:solidFill>
                <a:latin typeface="Calibri"/>
                <a:ea typeface="+mn-lt"/>
                <a:cs typeface="+mn-lt"/>
              </a:rPr>
              <a:t>Locations</a:t>
            </a:r>
            <a:r>
              <a:rPr lang="en-US" sz="1600">
                <a:solidFill>
                  <a:srgbClr val="0D0D0D"/>
                </a:solidFill>
                <a:ea typeface="+mn-lt"/>
                <a:cs typeface="+mn-lt"/>
              </a:rPr>
              <a:t> that offer affordability for students with limited budget, potentially with stable price. </a:t>
            </a:r>
            <a:endParaRPr lang="en-US" sz="1600">
              <a:ea typeface="Calibri"/>
              <a:cs typeface="Calibri"/>
            </a:endParaRPr>
          </a:p>
        </p:txBody>
      </p:sp>
      <p:pic>
        <p:nvPicPr>
          <p:cNvPr id="34" name="Picture 33">
            <a:extLst>
              <a:ext uri="{FF2B5EF4-FFF2-40B4-BE49-F238E27FC236}">
                <a16:creationId xmlns:a16="http://schemas.microsoft.com/office/drawing/2014/main" id="{38C94EE7-67ED-4368-FCC7-61637AF6693A}"/>
              </a:ext>
            </a:extLst>
          </p:cNvPr>
          <p:cNvPicPr>
            <a:picLocks noChangeAspect="1"/>
          </p:cNvPicPr>
          <p:nvPr/>
        </p:nvPicPr>
        <p:blipFill>
          <a:blip r:embed="rId4"/>
          <a:stretch>
            <a:fillRect/>
          </a:stretch>
        </p:blipFill>
        <p:spPr>
          <a:xfrm>
            <a:off x="1134970" y="2486864"/>
            <a:ext cx="788220" cy="867861"/>
          </a:xfrm>
          <a:prstGeom prst="rect">
            <a:avLst/>
          </a:prstGeom>
        </p:spPr>
      </p:pic>
      <p:sp>
        <p:nvSpPr>
          <p:cNvPr id="91" name="TextBox 90">
            <a:extLst>
              <a:ext uri="{FF2B5EF4-FFF2-40B4-BE49-F238E27FC236}">
                <a16:creationId xmlns:a16="http://schemas.microsoft.com/office/drawing/2014/main" id="{C486C26B-C86D-EC5F-A3B1-5663096A635F}"/>
              </a:ext>
            </a:extLst>
          </p:cNvPr>
          <p:cNvSpPr txBox="1"/>
          <p:nvPr/>
        </p:nvSpPr>
        <p:spPr>
          <a:xfrm>
            <a:off x="2745658" y="4673830"/>
            <a:ext cx="302587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The availability supermarkets and grocery stores</a:t>
            </a:r>
            <a:endParaRPr lang="en-US" sz="1600"/>
          </a:p>
          <a:p>
            <a:r>
              <a:rPr lang="en-US" sz="1600">
                <a:ea typeface="+mn-lt"/>
                <a:cs typeface="+mn-lt"/>
              </a:rPr>
              <a:t>LGAs with enough supermarkets to meet the daily needs of international students.</a:t>
            </a:r>
          </a:p>
        </p:txBody>
      </p:sp>
      <p:pic>
        <p:nvPicPr>
          <p:cNvPr id="92" name="Picture 91">
            <a:extLst>
              <a:ext uri="{FF2B5EF4-FFF2-40B4-BE49-F238E27FC236}">
                <a16:creationId xmlns:a16="http://schemas.microsoft.com/office/drawing/2014/main" id="{897F0743-7AB5-1CCB-7291-E74F302AE26A}"/>
              </a:ext>
            </a:extLst>
          </p:cNvPr>
          <p:cNvPicPr>
            <a:picLocks noChangeAspect="1"/>
          </p:cNvPicPr>
          <p:nvPr/>
        </p:nvPicPr>
        <p:blipFill>
          <a:blip r:embed="rId5"/>
          <a:stretch>
            <a:fillRect/>
          </a:stretch>
        </p:blipFill>
        <p:spPr>
          <a:xfrm>
            <a:off x="6757547" y="5014085"/>
            <a:ext cx="917350" cy="835577"/>
          </a:xfrm>
          <a:prstGeom prst="rect">
            <a:avLst/>
          </a:prstGeom>
        </p:spPr>
      </p:pic>
      <p:grpSp>
        <p:nvGrpSpPr>
          <p:cNvPr id="2" name="Group 20">
            <a:extLst>
              <a:ext uri="{FF2B5EF4-FFF2-40B4-BE49-F238E27FC236}">
                <a16:creationId xmlns:a16="http://schemas.microsoft.com/office/drawing/2014/main" id="{CA30C443-DD8D-7600-AE26-FCF2F811332E}"/>
              </a:ext>
            </a:extLst>
          </p:cNvPr>
          <p:cNvGrpSpPr/>
          <p:nvPr/>
        </p:nvGrpSpPr>
        <p:grpSpPr>
          <a:xfrm>
            <a:off x="6234171" y="4511157"/>
            <a:ext cx="1962807" cy="1851046"/>
            <a:chOff x="0" y="0"/>
            <a:chExt cx="2645454" cy="2645454"/>
          </a:xfrm>
        </p:grpSpPr>
        <p:grpSp>
          <p:nvGrpSpPr>
            <p:cNvPr id="9" name="Group 21">
              <a:extLst>
                <a:ext uri="{FF2B5EF4-FFF2-40B4-BE49-F238E27FC236}">
                  <a16:creationId xmlns:a16="http://schemas.microsoft.com/office/drawing/2014/main" id="{3436CD01-F001-3C83-B38C-23E180FD99B2}"/>
                </a:ext>
              </a:extLst>
            </p:cNvPr>
            <p:cNvGrpSpPr/>
            <p:nvPr/>
          </p:nvGrpSpPr>
          <p:grpSpPr>
            <a:xfrm>
              <a:off x="306266" y="306266"/>
              <a:ext cx="2032921" cy="2032921"/>
              <a:chOff x="0" y="0"/>
              <a:chExt cx="812800" cy="812800"/>
            </a:xfrm>
          </p:grpSpPr>
          <p:sp>
            <p:nvSpPr>
              <p:cNvPr id="17" name="Freeform 22">
                <a:extLst>
                  <a:ext uri="{FF2B5EF4-FFF2-40B4-BE49-F238E27FC236}">
                    <a16:creationId xmlns:a16="http://schemas.microsoft.com/office/drawing/2014/main" id="{8DF3309B-915A-C1B6-CE91-9E04D87628B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737373"/>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18" name="TextBox 23">
                <a:extLst>
                  <a:ext uri="{FF2B5EF4-FFF2-40B4-BE49-F238E27FC236}">
                    <a16:creationId xmlns:a16="http://schemas.microsoft.com/office/drawing/2014/main" id="{7865F04D-7B59-7EF2-FA98-B52877A8F9B1}"/>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grpSp>
          <p:nvGrpSpPr>
            <p:cNvPr id="10" name="Group 24">
              <a:extLst>
                <a:ext uri="{FF2B5EF4-FFF2-40B4-BE49-F238E27FC236}">
                  <a16:creationId xmlns:a16="http://schemas.microsoft.com/office/drawing/2014/main" id="{C463E057-83E5-60D6-A368-16669A70FFCC}"/>
                </a:ext>
              </a:extLst>
            </p:cNvPr>
            <p:cNvGrpSpPr/>
            <p:nvPr/>
          </p:nvGrpSpPr>
          <p:grpSpPr>
            <a:xfrm>
              <a:off x="182625" y="182625"/>
              <a:ext cx="2280203" cy="2280203"/>
              <a:chOff x="0" y="0"/>
              <a:chExt cx="812800" cy="812800"/>
            </a:xfrm>
          </p:grpSpPr>
          <p:sp>
            <p:nvSpPr>
              <p:cNvPr id="15" name="Freeform 25">
                <a:extLst>
                  <a:ext uri="{FF2B5EF4-FFF2-40B4-BE49-F238E27FC236}">
                    <a16:creationId xmlns:a16="http://schemas.microsoft.com/office/drawing/2014/main" id="{E293F22A-9024-84D8-27B2-E203E7A919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737373"/>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16" name="TextBox 26">
                <a:extLst>
                  <a:ext uri="{FF2B5EF4-FFF2-40B4-BE49-F238E27FC236}">
                    <a16:creationId xmlns:a16="http://schemas.microsoft.com/office/drawing/2014/main" id="{7654F142-A80A-CD45-7B35-6AE8C4D53D8C}"/>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grpSp>
          <p:nvGrpSpPr>
            <p:cNvPr id="11" name="Group 27">
              <a:extLst>
                <a:ext uri="{FF2B5EF4-FFF2-40B4-BE49-F238E27FC236}">
                  <a16:creationId xmlns:a16="http://schemas.microsoft.com/office/drawing/2014/main" id="{7831CF70-4E2F-C6EC-247D-563B067E65C0}"/>
                </a:ext>
              </a:extLst>
            </p:cNvPr>
            <p:cNvGrpSpPr/>
            <p:nvPr/>
          </p:nvGrpSpPr>
          <p:grpSpPr>
            <a:xfrm>
              <a:off x="0" y="0"/>
              <a:ext cx="2645454" cy="2645454"/>
              <a:chOff x="0" y="0"/>
              <a:chExt cx="812800" cy="812800"/>
            </a:xfrm>
          </p:grpSpPr>
          <p:sp>
            <p:nvSpPr>
              <p:cNvPr id="13" name="Freeform 28">
                <a:extLst>
                  <a:ext uri="{FF2B5EF4-FFF2-40B4-BE49-F238E27FC236}">
                    <a16:creationId xmlns:a16="http://schemas.microsoft.com/office/drawing/2014/main" id="{BA613C0B-1DA2-2AA1-666D-A363FBECFB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CE08"/>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14" name="TextBox 29">
                <a:extLst>
                  <a:ext uri="{FF2B5EF4-FFF2-40B4-BE49-F238E27FC236}">
                    <a16:creationId xmlns:a16="http://schemas.microsoft.com/office/drawing/2014/main" id="{AAC5470E-0AF6-D1CA-E731-98DD2C067821}"/>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12" name="TextBox 30">
              <a:extLst>
                <a:ext uri="{FF2B5EF4-FFF2-40B4-BE49-F238E27FC236}">
                  <a16:creationId xmlns:a16="http://schemas.microsoft.com/office/drawing/2014/main" id="{0AD23C2F-BDD9-B4F7-FE98-4490B718CEA3}"/>
                </a:ext>
              </a:extLst>
            </p:cNvPr>
            <p:cNvSpPr txBox="1"/>
            <p:nvPr/>
          </p:nvSpPr>
          <p:spPr>
            <a:xfrm>
              <a:off x="301643" y="1056859"/>
              <a:ext cx="2028954" cy="38651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ct val="120000"/>
                </a:lnSpc>
              </a:pPr>
              <a:endParaRPr lang="en-US" sz="1764">
                <a:solidFill>
                  <a:srgbClr val="000000"/>
                </a:solidFill>
                <a:latin typeface="Archivo Black Bold"/>
              </a:endParaRPr>
            </a:p>
          </p:txBody>
        </p:sp>
      </p:grpSp>
      <p:grpSp>
        <p:nvGrpSpPr>
          <p:cNvPr id="19" name="Group 20">
            <a:extLst>
              <a:ext uri="{FF2B5EF4-FFF2-40B4-BE49-F238E27FC236}">
                <a16:creationId xmlns:a16="http://schemas.microsoft.com/office/drawing/2014/main" id="{B557F006-DECF-F33C-ED3E-F257A27AB9EB}"/>
              </a:ext>
            </a:extLst>
          </p:cNvPr>
          <p:cNvGrpSpPr/>
          <p:nvPr/>
        </p:nvGrpSpPr>
        <p:grpSpPr>
          <a:xfrm>
            <a:off x="544571" y="2042277"/>
            <a:ext cx="1962807" cy="1851046"/>
            <a:chOff x="0" y="0"/>
            <a:chExt cx="2645454" cy="2645454"/>
          </a:xfrm>
        </p:grpSpPr>
        <p:grpSp>
          <p:nvGrpSpPr>
            <p:cNvPr id="20" name="Group 21">
              <a:extLst>
                <a:ext uri="{FF2B5EF4-FFF2-40B4-BE49-F238E27FC236}">
                  <a16:creationId xmlns:a16="http://schemas.microsoft.com/office/drawing/2014/main" id="{A2F1F980-5692-5704-1BA9-3FBF6C69D71B}"/>
                </a:ext>
              </a:extLst>
            </p:cNvPr>
            <p:cNvGrpSpPr/>
            <p:nvPr/>
          </p:nvGrpSpPr>
          <p:grpSpPr>
            <a:xfrm>
              <a:off x="306266" y="306266"/>
              <a:ext cx="2032921" cy="2032921"/>
              <a:chOff x="0" y="0"/>
              <a:chExt cx="812800" cy="812800"/>
            </a:xfrm>
          </p:grpSpPr>
          <p:sp>
            <p:nvSpPr>
              <p:cNvPr id="28" name="Freeform 22">
                <a:extLst>
                  <a:ext uri="{FF2B5EF4-FFF2-40B4-BE49-F238E27FC236}">
                    <a16:creationId xmlns:a16="http://schemas.microsoft.com/office/drawing/2014/main" id="{13EE317B-4EF5-6D0E-BDA9-A36F0A51F99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737373"/>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29" name="TextBox 23">
                <a:extLst>
                  <a:ext uri="{FF2B5EF4-FFF2-40B4-BE49-F238E27FC236}">
                    <a16:creationId xmlns:a16="http://schemas.microsoft.com/office/drawing/2014/main" id="{7A8B0A65-3053-ACB8-472F-0918CAAD3E6A}"/>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grpSp>
          <p:nvGrpSpPr>
            <p:cNvPr id="21" name="Group 24">
              <a:extLst>
                <a:ext uri="{FF2B5EF4-FFF2-40B4-BE49-F238E27FC236}">
                  <a16:creationId xmlns:a16="http://schemas.microsoft.com/office/drawing/2014/main" id="{7FDC91B3-5B06-20F2-3FE6-986CC37D21B7}"/>
                </a:ext>
              </a:extLst>
            </p:cNvPr>
            <p:cNvGrpSpPr/>
            <p:nvPr/>
          </p:nvGrpSpPr>
          <p:grpSpPr>
            <a:xfrm>
              <a:off x="182625" y="182625"/>
              <a:ext cx="2280203" cy="2280203"/>
              <a:chOff x="0" y="0"/>
              <a:chExt cx="812800" cy="812800"/>
            </a:xfrm>
          </p:grpSpPr>
          <p:sp>
            <p:nvSpPr>
              <p:cNvPr id="26" name="Freeform 25">
                <a:extLst>
                  <a:ext uri="{FF2B5EF4-FFF2-40B4-BE49-F238E27FC236}">
                    <a16:creationId xmlns:a16="http://schemas.microsoft.com/office/drawing/2014/main" id="{0F248BC3-E379-EF7F-DD2E-8F262CAD406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737373"/>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27" name="TextBox 26">
                <a:extLst>
                  <a:ext uri="{FF2B5EF4-FFF2-40B4-BE49-F238E27FC236}">
                    <a16:creationId xmlns:a16="http://schemas.microsoft.com/office/drawing/2014/main" id="{52AC5ADA-CF68-0F4B-E46D-DBAEEBDFFFA5}"/>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grpSp>
          <p:nvGrpSpPr>
            <p:cNvPr id="22" name="Group 27">
              <a:extLst>
                <a:ext uri="{FF2B5EF4-FFF2-40B4-BE49-F238E27FC236}">
                  <a16:creationId xmlns:a16="http://schemas.microsoft.com/office/drawing/2014/main" id="{FE49FBAB-1733-6B47-19B4-B9DACFDFB47F}"/>
                </a:ext>
              </a:extLst>
            </p:cNvPr>
            <p:cNvGrpSpPr/>
            <p:nvPr/>
          </p:nvGrpSpPr>
          <p:grpSpPr>
            <a:xfrm>
              <a:off x="0" y="0"/>
              <a:ext cx="2645454" cy="2645454"/>
              <a:chOff x="0" y="0"/>
              <a:chExt cx="812800" cy="812800"/>
            </a:xfrm>
          </p:grpSpPr>
          <p:sp>
            <p:nvSpPr>
              <p:cNvPr id="24" name="Freeform 28">
                <a:extLst>
                  <a:ext uri="{FF2B5EF4-FFF2-40B4-BE49-F238E27FC236}">
                    <a16:creationId xmlns:a16="http://schemas.microsoft.com/office/drawing/2014/main" id="{06E0D80B-AE2D-D2B2-3448-2E7BBDB5C14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CE08"/>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25" name="TextBox 29">
                <a:extLst>
                  <a:ext uri="{FF2B5EF4-FFF2-40B4-BE49-F238E27FC236}">
                    <a16:creationId xmlns:a16="http://schemas.microsoft.com/office/drawing/2014/main" id="{33CFA6E8-9C06-D0BD-6750-9EBD42465452}"/>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23" name="TextBox 30">
              <a:extLst>
                <a:ext uri="{FF2B5EF4-FFF2-40B4-BE49-F238E27FC236}">
                  <a16:creationId xmlns:a16="http://schemas.microsoft.com/office/drawing/2014/main" id="{31DE468C-04BA-D3DA-E942-BCA2B74C5E1B}"/>
                </a:ext>
              </a:extLst>
            </p:cNvPr>
            <p:cNvSpPr txBox="1"/>
            <p:nvPr/>
          </p:nvSpPr>
          <p:spPr>
            <a:xfrm>
              <a:off x="301643" y="1056859"/>
              <a:ext cx="2028954" cy="38651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ct val="120000"/>
                </a:lnSpc>
              </a:pPr>
              <a:endParaRPr lang="en-US" sz="1764">
                <a:solidFill>
                  <a:srgbClr val="000000"/>
                </a:solidFill>
                <a:latin typeface="Archivo Black Bold"/>
              </a:endParaRPr>
            </a:p>
          </p:txBody>
        </p:sp>
      </p:grpSp>
      <p:grpSp>
        <p:nvGrpSpPr>
          <p:cNvPr id="30" name="Group 20">
            <a:extLst>
              <a:ext uri="{FF2B5EF4-FFF2-40B4-BE49-F238E27FC236}">
                <a16:creationId xmlns:a16="http://schemas.microsoft.com/office/drawing/2014/main" id="{31D73C1F-A789-A66E-3EBC-8C5869FB8389}"/>
              </a:ext>
            </a:extLst>
          </p:cNvPr>
          <p:cNvGrpSpPr/>
          <p:nvPr/>
        </p:nvGrpSpPr>
        <p:grpSpPr>
          <a:xfrm>
            <a:off x="554731" y="4511157"/>
            <a:ext cx="1962807" cy="1851046"/>
            <a:chOff x="0" y="0"/>
            <a:chExt cx="2645454" cy="2645454"/>
          </a:xfrm>
        </p:grpSpPr>
        <p:grpSp>
          <p:nvGrpSpPr>
            <p:cNvPr id="31" name="Group 21">
              <a:extLst>
                <a:ext uri="{FF2B5EF4-FFF2-40B4-BE49-F238E27FC236}">
                  <a16:creationId xmlns:a16="http://schemas.microsoft.com/office/drawing/2014/main" id="{AEA8B019-3073-13F0-9942-46B76CB40D59}"/>
                </a:ext>
              </a:extLst>
            </p:cNvPr>
            <p:cNvGrpSpPr/>
            <p:nvPr/>
          </p:nvGrpSpPr>
          <p:grpSpPr>
            <a:xfrm>
              <a:off x="306266" y="306266"/>
              <a:ext cx="2032921" cy="2032921"/>
              <a:chOff x="0" y="0"/>
              <a:chExt cx="812800" cy="812800"/>
            </a:xfrm>
          </p:grpSpPr>
          <p:sp>
            <p:nvSpPr>
              <p:cNvPr id="42" name="Freeform 22">
                <a:extLst>
                  <a:ext uri="{FF2B5EF4-FFF2-40B4-BE49-F238E27FC236}">
                    <a16:creationId xmlns:a16="http://schemas.microsoft.com/office/drawing/2014/main" id="{4956A417-2F81-D222-53A6-883028B8407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737373"/>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77" name="TextBox 23">
                <a:extLst>
                  <a:ext uri="{FF2B5EF4-FFF2-40B4-BE49-F238E27FC236}">
                    <a16:creationId xmlns:a16="http://schemas.microsoft.com/office/drawing/2014/main" id="{CABC2D26-5B42-3EC3-FA5A-C313C54F54EB}"/>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grpSp>
          <p:nvGrpSpPr>
            <p:cNvPr id="35" name="Group 24">
              <a:extLst>
                <a:ext uri="{FF2B5EF4-FFF2-40B4-BE49-F238E27FC236}">
                  <a16:creationId xmlns:a16="http://schemas.microsoft.com/office/drawing/2014/main" id="{5AB9FAEC-9C6B-939E-D078-0EA52149A906}"/>
                </a:ext>
              </a:extLst>
            </p:cNvPr>
            <p:cNvGrpSpPr/>
            <p:nvPr/>
          </p:nvGrpSpPr>
          <p:grpSpPr>
            <a:xfrm>
              <a:off x="182625" y="182625"/>
              <a:ext cx="2280203" cy="2280203"/>
              <a:chOff x="0" y="0"/>
              <a:chExt cx="812800" cy="812800"/>
            </a:xfrm>
          </p:grpSpPr>
          <p:sp>
            <p:nvSpPr>
              <p:cNvPr id="40" name="Freeform 25">
                <a:extLst>
                  <a:ext uri="{FF2B5EF4-FFF2-40B4-BE49-F238E27FC236}">
                    <a16:creationId xmlns:a16="http://schemas.microsoft.com/office/drawing/2014/main" id="{2E4C3E55-3D69-30B2-4BDB-9C432A15224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737373"/>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41" name="TextBox 26">
                <a:extLst>
                  <a:ext uri="{FF2B5EF4-FFF2-40B4-BE49-F238E27FC236}">
                    <a16:creationId xmlns:a16="http://schemas.microsoft.com/office/drawing/2014/main" id="{28D4F5B6-CBBD-2F73-5F3C-6F17354ACA4A}"/>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grpSp>
          <p:nvGrpSpPr>
            <p:cNvPr id="36" name="Group 27">
              <a:extLst>
                <a:ext uri="{FF2B5EF4-FFF2-40B4-BE49-F238E27FC236}">
                  <a16:creationId xmlns:a16="http://schemas.microsoft.com/office/drawing/2014/main" id="{0AFB9D61-281E-55EB-9352-5CB0C515AC3D}"/>
                </a:ext>
              </a:extLst>
            </p:cNvPr>
            <p:cNvGrpSpPr/>
            <p:nvPr/>
          </p:nvGrpSpPr>
          <p:grpSpPr>
            <a:xfrm>
              <a:off x="0" y="0"/>
              <a:ext cx="2645454" cy="2645454"/>
              <a:chOff x="0" y="0"/>
              <a:chExt cx="812800" cy="812800"/>
            </a:xfrm>
          </p:grpSpPr>
          <p:sp>
            <p:nvSpPr>
              <p:cNvPr id="38" name="Freeform 28">
                <a:extLst>
                  <a:ext uri="{FF2B5EF4-FFF2-40B4-BE49-F238E27FC236}">
                    <a16:creationId xmlns:a16="http://schemas.microsoft.com/office/drawing/2014/main" id="{22A915F7-149F-3929-3A4D-8B61B9DE68D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CE08"/>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39" name="TextBox 29">
                <a:extLst>
                  <a:ext uri="{FF2B5EF4-FFF2-40B4-BE49-F238E27FC236}">
                    <a16:creationId xmlns:a16="http://schemas.microsoft.com/office/drawing/2014/main" id="{F6028AF7-8EC8-33F0-9F3E-6CCBFF8ACD02}"/>
                  </a:ext>
                </a:extLst>
              </p:cNvPr>
              <p:cNvSpPr txBox="1"/>
              <p:nvPr/>
            </p:nvSpPr>
            <p:spPr>
              <a:xfrm>
                <a:off x="76200" y="38100"/>
                <a:ext cx="660400" cy="698500"/>
              </a:xfrm>
              <a:prstGeom prst="rect">
                <a:avLst/>
              </a:prstGeom>
            </p:spPr>
            <p:txBody>
              <a:bodyPr lIns="42685" tIns="42685" rIns="42685" bIns="42685"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37" name="TextBox 30">
              <a:extLst>
                <a:ext uri="{FF2B5EF4-FFF2-40B4-BE49-F238E27FC236}">
                  <a16:creationId xmlns:a16="http://schemas.microsoft.com/office/drawing/2014/main" id="{96C4AE55-5F30-0970-A1A5-CC3CAEAAC6C0}"/>
                </a:ext>
              </a:extLst>
            </p:cNvPr>
            <p:cNvSpPr txBox="1"/>
            <p:nvPr/>
          </p:nvSpPr>
          <p:spPr>
            <a:xfrm>
              <a:off x="301643" y="1056859"/>
              <a:ext cx="2028954" cy="38651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ct val="120000"/>
                </a:lnSpc>
              </a:pPr>
              <a:endParaRPr lang="en-US" sz="1764">
                <a:solidFill>
                  <a:srgbClr val="000000"/>
                </a:solidFill>
                <a:latin typeface="Archivo Black Bold"/>
              </a:endParaRPr>
            </a:p>
          </p:txBody>
        </p:sp>
      </p:grpSp>
      <p:cxnSp>
        <p:nvCxnSpPr>
          <p:cNvPr id="81" name="直接箭头连接符 80">
            <a:extLst>
              <a:ext uri="{FF2B5EF4-FFF2-40B4-BE49-F238E27FC236}">
                <a16:creationId xmlns:a16="http://schemas.microsoft.com/office/drawing/2014/main" id="{294EDD17-4AF4-57FA-5CDB-59228AFB6DA0}"/>
              </a:ext>
            </a:extLst>
          </p:cNvPr>
          <p:cNvCxnSpPr/>
          <p:nvPr/>
        </p:nvCxnSpPr>
        <p:spPr>
          <a:xfrm flipV="1">
            <a:off x="863600" y="1451493"/>
            <a:ext cx="2448560" cy="10160"/>
          </a:xfrm>
          <a:prstGeom prst="straightConnector1">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93" name="Rectangle: Rounded Corners 280">
            <a:extLst>
              <a:ext uri="{FF2B5EF4-FFF2-40B4-BE49-F238E27FC236}">
                <a16:creationId xmlns:a16="http://schemas.microsoft.com/office/drawing/2014/main" id="{AEC4D78E-257D-BD0C-DC33-B7C7D2ADFAAC}"/>
              </a:ext>
            </a:extLst>
          </p:cNvPr>
          <p:cNvSpPr/>
          <p:nvPr/>
        </p:nvSpPr>
        <p:spPr bwMode="ltGray">
          <a:xfrm>
            <a:off x="3716976" y="480644"/>
            <a:ext cx="8098469" cy="1011810"/>
          </a:xfrm>
          <a:prstGeom prst="roundRect">
            <a:avLst/>
          </a:prstGeom>
          <a:solidFill>
            <a:schemeClr val="accent4">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AU" sz="1700" b="1" i="1" dirty="0">
                <a:solidFill>
                  <a:srgbClr val="0D0D0D"/>
                </a:solidFill>
                <a:latin typeface="Söhne"/>
              </a:rPr>
              <a:t>To give</a:t>
            </a:r>
            <a:r>
              <a:rPr lang="en-AU" sz="1700" b="1" i="1" dirty="0">
                <a:solidFill>
                  <a:srgbClr val="0D0D0D"/>
                </a:solidFill>
                <a:effectLst/>
                <a:latin typeface="Söhne"/>
              </a:rPr>
              <a:t> recommendations to UNSW students about rental options based on their budget and preferences: consider several factors including location, price stability, access to store, and overall considerations.</a:t>
            </a:r>
            <a:endParaRPr lang="en-US" sz="1700" b="1" i="1" dirty="0">
              <a:solidFill>
                <a:schemeClr val="tx1"/>
              </a:solidFill>
              <a:cs typeface="Calibri" panose="020F0502020204030204"/>
            </a:endParaRPr>
          </a:p>
        </p:txBody>
      </p:sp>
    </p:spTree>
    <p:extLst>
      <p:ext uri="{BB962C8B-B14F-4D97-AF65-F5344CB8AC3E}">
        <p14:creationId xmlns:p14="http://schemas.microsoft.com/office/powerpoint/2010/main" val="4015024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280">
            <a:extLst>
              <a:ext uri="{FF2B5EF4-FFF2-40B4-BE49-F238E27FC236}">
                <a16:creationId xmlns:a16="http://schemas.microsoft.com/office/drawing/2014/main" id="{95E04414-93B4-0B2D-F34F-32168E6B4AEE}"/>
              </a:ext>
            </a:extLst>
          </p:cNvPr>
          <p:cNvSpPr/>
          <p:nvPr/>
        </p:nvSpPr>
        <p:spPr bwMode="ltGray">
          <a:xfrm>
            <a:off x="9201469" y="2691019"/>
            <a:ext cx="2873450" cy="3876038"/>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defRPr/>
            </a:pPr>
            <a:endParaRPr lang="en-AU" b="0" i="1">
              <a:solidFill>
                <a:srgbClr val="0D0D0D"/>
              </a:solidFill>
              <a:effectLst/>
              <a:latin typeface="Söhne"/>
            </a:endParaRPr>
          </a:p>
        </p:txBody>
      </p:sp>
      <p:sp>
        <p:nvSpPr>
          <p:cNvPr id="5" name="Rectangle: Rounded Corners 280">
            <a:extLst>
              <a:ext uri="{FF2B5EF4-FFF2-40B4-BE49-F238E27FC236}">
                <a16:creationId xmlns:a16="http://schemas.microsoft.com/office/drawing/2014/main" id="{765087E1-54D9-6A50-55BA-AC084B157118}"/>
              </a:ext>
            </a:extLst>
          </p:cNvPr>
          <p:cNvSpPr/>
          <p:nvPr/>
        </p:nvSpPr>
        <p:spPr bwMode="ltGray">
          <a:xfrm>
            <a:off x="6222814" y="2711338"/>
            <a:ext cx="2873450" cy="3876038"/>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defRPr/>
            </a:pPr>
            <a:endParaRPr lang="en-AU" b="0" i="1">
              <a:solidFill>
                <a:srgbClr val="0D0D0D"/>
              </a:solidFill>
              <a:effectLst/>
              <a:latin typeface="Söhne"/>
            </a:endParaRPr>
          </a:p>
        </p:txBody>
      </p:sp>
      <p:sp>
        <p:nvSpPr>
          <p:cNvPr id="4" name="Rectangle: Rounded Corners 280">
            <a:extLst>
              <a:ext uri="{FF2B5EF4-FFF2-40B4-BE49-F238E27FC236}">
                <a16:creationId xmlns:a16="http://schemas.microsoft.com/office/drawing/2014/main" id="{50FBAA4C-B452-BDC5-D649-0F170D66D2A9}"/>
              </a:ext>
            </a:extLst>
          </p:cNvPr>
          <p:cNvSpPr/>
          <p:nvPr/>
        </p:nvSpPr>
        <p:spPr bwMode="ltGray">
          <a:xfrm>
            <a:off x="3126408" y="2701178"/>
            <a:ext cx="2873450" cy="3876038"/>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defRPr/>
            </a:pPr>
            <a:endParaRPr lang="en-AU" b="0" i="1" dirty="0">
              <a:solidFill>
                <a:srgbClr val="0D0D0D"/>
              </a:solidFill>
              <a:effectLst/>
              <a:latin typeface="Söhne"/>
            </a:endParaRPr>
          </a:p>
        </p:txBody>
      </p:sp>
      <p:sp>
        <p:nvSpPr>
          <p:cNvPr id="3" name="Rectangle: Rounded Corners 280">
            <a:extLst>
              <a:ext uri="{FF2B5EF4-FFF2-40B4-BE49-F238E27FC236}">
                <a16:creationId xmlns:a16="http://schemas.microsoft.com/office/drawing/2014/main" id="{79C7DD9A-62D8-D16E-D347-0D447BA2C4A3}"/>
              </a:ext>
            </a:extLst>
          </p:cNvPr>
          <p:cNvSpPr/>
          <p:nvPr/>
        </p:nvSpPr>
        <p:spPr bwMode="ltGray">
          <a:xfrm>
            <a:off x="136784" y="2691019"/>
            <a:ext cx="2873450" cy="3876038"/>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defRPr/>
            </a:pPr>
            <a:endParaRPr lang="en-AU" b="0" i="1">
              <a:solidFill>
                <a:srgbClr val="0D0D0D"/>
              </a:solidFill>
              <a:effectLst/>
              <a:latin typeface="Söhne"/>
            </a:endParaRPr>
          </a:p>
        </p:txBody>
      </p:sp>
      <p:sp>
        <p:nvSpPr>
          <p:cNvPr id="57" name="AutoShape 13">
            <a:extLst>
              <a:ext uri="{FF2B5EF4-FFF2-40B4-BE49-F238E27FC236}">
                <a16:creationId xmlns:a16="http://schemas.microsoft.com/office/drawing/2014/main" id="{A70D41BC-7212-DE7D-13E9-DF80F8C7E041}"/>
              </a:ext>
            </a:extLst>
          </p:cNvPr>
          <p:cNvSpPr/>
          <p:nvPr/>
        </p:nvSpPr>
        <p:spPr>
          <a:xfrm rot="5400000" flipV="1">
            <a:off x="3881154" y="2536326"/>
            <a:ext cx="1487093" cy="14317"/>
          </a:xfrm>
          <a:prstGeom prst="line">
            <a:avLst/>
          </a:prstGeom>
          <a:ln w="38100" cap="flat">
            <a:solidFill>
              <a:srgbClr val="737373"/>
            </a:solidFill>
            <a:prstDash val="solid"/>
            <a:headEnd type="none" w="sm" len="sm"/>
            <a:tailEnd type="none" w="sm" len="sm"/>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58" name="AutoShape 13">
            <a:extLst>
              <a:ext uri="{FF2B5EF4-FFF2-40B4-BE49-F238E27FC236}">
                <a16:creationId xmlns:a16="http://schemas.microsoft.com/office/drawing/2014/main" id="{EAF20512-5545-4988-5017-C169707049C1}"/>
              </a:ext>
            </a:extLst>
          </p:cNvPr>
          <p:cNvSpPr/>
          <p:nvPr/>
        </p:nvSpPr>
        <p:spPr>
          <a:xfrm rot="5400000" flipV="1">
            <a:off x="9773954" y="2546486"/>
            <a:ext cx="1487093" cy="14317"/>
          </a:xfrm>
          <a:prstGeom prst="line">
            <a:avLst/>
          </a:prstGeom>
          <a:ln w="38100" cap="flat">
            <a:solidFill>
              <a:srgbClr val="737373"/>
            </a:solidFill>
            <a:prstDash val="solid"/>
            <a:headEnd type="none" w="sm" len="sm"/>
            <a:tailEnd type="none" w="sm" len="sm"/>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56" name="AutoShape 13">
            <a:extLst>
              <a:ext uri="{FF2B5EF4-FFF2-40B4-BE49-F238E27FC236}">
                <a16:creationId xmlns:a16="http://schemas.microsoft.com/office/drawing/2014/main" id="{17A9338E-94F0-17DA-8678-503BB3E8B38C}"/>
              </a:ext>
            </a:extLst>
          </p:cNvPr>
          <p:cNvSpPr/>
          <p:nvPr/>
        </p:nvSpPr>
        <p:spPr>
          <a:xfrm rot="5400000" flipV="1">
            <a:off x="6908834" y="2556646"/>
            <a:ext cx="1487093" cy="14317"/>
          </a:xfrm>
          <a:prstGeom prst="line">
            <a:avLst/>
          </a:prstGeom>
          <a:ln w="38100" cap="flat">
            <a:solidFill>
              <a:srgbClr val="737373"/>
            </a:solidFill>
            <a:prstDash val="solid"/>
            <a:headEnd type="none" w="sm" len="sm"/>
            <a:tailEnd type="none" w="sm" len="sm"/>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10" name="TextBox 10"/>
          <p:cNvSpPr txBox="1"/>
          <p:nvPr/>
        </p:nvSpPr>
        <p:spPr>
          <a:xfrm>
            <a:off x="-390255" y="2716036"/>
            <a:ext cx="12749451" cy="4320199"/>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sp>
        <p:nvSpPr>
          <p:cNvPr id="13" name="AutoShape 13"/>
          <p:cNvSpPr/>
          <p:nvPr/>
        </p:nvSpPr>
        <p:spPr>
          <a:xfrm rot="5400000" flipV="1">
            <a:off x="690915" y="2536326"/>
            <a:ext cx="1487093" cy="14317"/>
          </a:xfrm>
          <a:prstGeom prst="line">
            <a:avLst/>
          </a:prstGeom>
          <a:ln w="38100" cap="flat">
            <a:solidFill>
              <a:srgbClr val="737373"/>
            </a:solidFill>
            <a:prstDash val="solid"/>
            <a:headEnd type="none" w="sm" len="sm"/>
            <a:tailEnd type="none" w="sm" len="sm"/>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grpSp>
        <p:nvGrpSpPr>
          <p:cNvPr id="17" name="Group 17"/>
          <p:cNvGrpSpPr/>
          <p:nvPr/>
        </p:nvGrpSpPr>
        <p:grpSpPr>
          <a:xfrm>
            <a:off x="1100606" y="2691019"/>
            <a:ext cx="634749" cy="60426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19" name="TextBox 19"/>
            <p:cNvSpPr txBox="1"/>
            <p:nvPr/>
          </p:nvSpPr>
          <p:spPr>
            <a:xfrm>
              <a:off x="76200" y="38100"/>
              <a:ext cx="660400" cy="698500"/>
            </a:xfrm>
            <a:prstGeom prst="rect">
              <a:avLst/>
            </a:prstGeom>
          </p:spPr>
          <p:txBody>
            <a:bodyPr lIns="37037" tIns="37037" rIns="37037" bIns="3703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29" name="Freeform 29"/>
          <p:cNvSpPr/>
          <p:nvPr/>
        </p:nvSpPr>
        <p:spPr>
          <a:xfrm>
            <a:off x="1307441" y="2856958"/>
            <a:ext cx="376247" cy="353672"/>
          </a:xfrm>
          <a:custGeom>
            <a:avLst/>
            <a:gdLst/>
            <a:ahLst/>
            <a:cxnLst/>
            <a:rect l="l" t="t" r="r" b="b"/>
            <a:pathLst>
              <a:path w="564370" h="530508">
                <a:moveTo>
                  <a:pt x="0" y="0"/>
                </a:moveTo>
                <a:lnTo>
                  <a:pt x="564370" y="0"/>
                </a:lnTo>
                <a:lnTo>
                  <a:pt x="564370" y="530508"/>
                </a:lnTo>
                <a:lnTo>
                  <a:pt x="0" y="530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38" name="TextBox 38"/>
          <p:cNvSpPr txBox="1"/>
          <p:nvPr/>
        </p:nvSpPr>
        <p:spPr>
          <a:xfrm>
            <a:off x="374660" y="3898083"/>
            <a:ext cx="2619872" cy="23698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buFont typeface="Arial" panose="020B0604020202020204" pitchFamily="34" charset="0"/>
              <a:buChar char="•"/>
            </a:pPr>
            <a:r>
              <a:rPr lang="en-AU" sz="1400" b="1" dirty="0">
                <a:effectLst/>
              </a:rPr>
              <a:t>Opal card transportation costs: </a:t>
            </a:r>
            <a:r>
              <a:rPr lang="en-AU" sz="1400" dirty="0">
                <a:effectLst/>
              </a:rPr>
              <a:t>Transport for NSW Open Data</a:t>
            </a:r>
          </a:p>
          <a:p>
            <a:pPr>
              <a:buFont typeface="Arial" panose="020B0604020202020204" pitchFamily="34" charset="0"/>
              <a:buChar char="•"/>
            </a:pPr>
            <a:r>
              <a:rPr lang="en-AU" sz="1400" b="1" dirty="0">
                <a:effectLst/>
              </a:rPr>
              <a:t>Sydney public transport fares: </a:t>
            </a:r>
            <a:r>
              <a:rPr lang="en-AU" sz="1400" dirty="0">
                <a:effectLst/>
              </a:rPr>
              <a:t>Opal website</a:t>
            </a:r>
          </a:p>
          <a:p>
            <a:pPr>
              <a:buFont typeface="Arial" panose="020B0604020202020204" pitchFamily="34" charset="0"/>
              <a:buChar char="•"/>
            </a:pPr>
            <a:r>
              <a:rPr lang="en-AU" sz="1400" b="1" dirty="0">
                <a:effectLst/>
              </a:rPr>
              <a:t>LGAs and distance details:</a:t>
            </a:r>
            <a:r>
              <a:rPr lang="en-AU" sz="1400" dirty="0">
                <a:effectLst/>
              </a:rPr>
              <a:t> Matthew Proctor's website</a:t>
            </a:r>
          </a:p>
          <a:p>
            <a:pPr>
              <a:buFont typeface="Arial" panose="020B0604020202020204" pitchFamily="34" charset="0"/>
              <a:buChar char="•"/>
            </a:pPr>
            <a:r>
              <a:rPr lang="en-AU" sz="1400" b="1" dirty="0">
                <a:effectLst/>
              </a:rPr>
              <a:t>Sydney supermarket density: </a:t>
            </a:r>
            <a:r>
              <a:rPr lang="en-AU" sz="1400" dirty="0" err="1">
                <a:effectLst/>
              </a:rPr>
              <a:t>AreaSearch</a:t>
            </a:r>
            <a:endParaRPr lang="en-AU" sz="1400" dirty="0">
              <a:effectLst/>
            </a:endParaRPr>
          </a:p>
          <a:p>
            <a:pPr algn="l"/>
            <a:br>
              <a:rPr lang="en-AU" sz="1400" b="0" i="0" dirty="0">
                <a:solidFill>
                  <a:srgbClr val="000000"/>
                </a:solidFill>
                <a:effectLst/>
                <a:highlight>
                  <a:srgbClr val="FFFFFF"/>
                </a:highlight>
                <a:latin typeface="Söhne"/>
              </a:rPr>
            </a:br>
            <a:endParaRPr lang="en-AU" sz="1400" b="0" i="0" dirty="0">
              <a:solidFill>
                <a:srgbClr val="000000"/>
              </a:solidFill>
              <a:effectLst/>
              <a:highlight>
                <a:srgbClr val="FFFFFF"/>
              </a:highlight>
              <a:latin typeface="Söhne"/>
            </a:endParaRPr>
          </a:p>
          <a:p>
            <a:endParaRPr lang="en-US" sz="1400" dirty="0"/>
          </a:p>
        </p:txBody>
      </p:sp>
      <p:sp>
        <p:nvSpPr>
          <p:cNvPr id="39" name="TextBox 39"/>
          <p:cNvSpPr txBox="1"/>
          <p:nvPr/>
        </p:nvSpPr>
        <p:spPr>
          <a:xfrm>
            <a:off x="3371147" y="3898083"/>
            <a:ext cx="2600771" cy="17382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buFont typeface="Arial"/>
              <a:buChar char="•"/>
            </a:pPr>
            <a:r>
              <a:rPr lang="en-US" sz="1400" dirty="0">
                <a:solidFill>
                  <a:srgbClr val="000000"/>
                </a:solidFill>
                <a:ea typeface="+mn-lt"/>
                <a:cs typeface="+mn-lt"/>
              </a:rPr>
              <a:t>Main rental price data is from </a:t>
            </a:r>
            <a:r>
              <a:rPr lang="en-US" sz="1400" b="1" dirty="0">
                <a:solidFill>
                  <a:srgbClr val="000000"/>
                </a:solidFill>
                <a:ea typeface="+mn-lt"/>
                <a:cs typeface="+mn-lt"/>
              </a:rPr>
              <a:t>the third quarter of 2023.</a:t>
            </a:r>
            <a:r>
              <a:rPr lang="en-US" altLang="zh-CN" sz="1400" dirty="0">
                <a:solidFill>
                  <a:srgbClr val="000000"/>
                </a:solidFill>
                <a:ea typeface="+mn-lt"/>
                <a:cs typeface="+mn-lt"/>
              </a:rPr>
              <a:t> </a:t>
            </a:r>
            <a:endParaRPr lang="zh-CN" altLang="en-US" sz="1400" dirty="0">
              <a:ea typeface="等线"/>
              <a:cs typeface="Calibri" panose="020F0502020204030204"/>
            </a:endParaRPr>
          </a:p>
          <a:p>
            <a:pPr marL="285750" indent="-285750">
              <a:buFont typeface="Arial"/>
              <a:buChar char="•"/>
            </a:pPr>
            <a:r>
              <a:rPr lang="en-US" sz="1400" dirty="0">
                <a:solidFill>
                  <a:srgbClr val="000000"/>
                </a:solidFill>
                <a:ea typeface="+mn-lt"/>
                <a:cs typeface="+mn-lt"/>
              </a:rPr>
              <a:t>Rent price is </a:t>
            </a:r>
            <a:r>
              <a:rPr lang="en-US" sz="1400" b="1" dirty="0">
                <a:solidFill>
                  <a:srgbClr val="000000"/>
                </a:solidFill>
                <a:ea typeface="+mn-lt"/>
                <a:cs typeface="+mn-lt"/>
              </a:rPr>
              <a:t>per room</a:t>
            </a:r>
            <a:r>
              <a:rPr lang="en-US" sz="1400" dirty="0">
                <a:solidFill>
                  <a:srgbClr val="000000"/>
                </a:solidFill>
                <a:ea typeface="+mn-lt"/>
                <a:cs typeface="+mn-lt"/>
              </a:rPr>
              <a:t> </a:t>
            </a:r>
            <a:endParaRPr lang="en-US" sz="1400" dirty="0">
              <a:ea typeface="Calibri" panose="020F0502020204030204"/>
              <a:cs typeface="Calibri" panose="020F0502020204030204"/>
            </a:endParaRPr>
          </a:p>
          <a:p>
            <a:pPr marL="285750" indent="-285750">
              <a:buFont typeface="Arial"/>
              <a:buChar char="•"/>
            </a:pPr>
            <a:r>
              <a:rPr lang="en-US" sz="1400" b="1" dirty="0">
                <a:solidFill>
                  <a:srgbClr val="000000"/>
                </a:solidFill>
                <a:ea typeface="+mn-lt"/>
                <a:cs typeface="+mn-lt"/>
              </a:rPr>
              <a:t>All the student take public transportation.</a:t>
            </a:r>
            <a:endParaRPr lang="en-US" sz="1400" b="1" dirty="0">
              <a:ea typeface="Calibri" panose="020F0502020204030204"/>
              <a:cs typeface="Calibri" panose="020F0502020204030204"/>
            </a:endParaRPr>
          </a:p>
          <a:p>
            <a:pPr marL="285750" indent="-285750">
              <a:buFont typeface="Arial"/>
              <a:buChar char="•"/>
            </a:pPr>
            <a:r>
              <a:rPr lang="en-US" sz="1400" dirty="0">
                <a:solidFill>
                  <a:srgbClr val="000000"/>
                </a:solidFill>
                <a:ea typeface="+mn-lt"/>
                <a:cs typeface="+mn-lt"/>
              </a:rPr>
              <a:t>Weekly transport, assumed 3 days go to the campus.</a:t>
            </a:r>
            <a:endParaRPr lang="en-US" sz="1400" dirty="0">
              <a:ea typeface="Calibri" panose="020F0502020204030204"/>
              <a:cs typeface="Calibri" panose="020F0502020204030204"/>
            </a:endParaRPr>
          </a:p>
          <a:p>
            <a:pPr marL="285750" indent="-285750">
              <a:lnSpc>
                <a:spcPts val="1866"/>
              </a:lnSpc>
              <a:buFont typeface="Arial"/>
              <a:buChar char="•"/>
            </a:pPr>
            <a:r>
              <a:rPr lang="en-US" sz="1400" b="1" dirty="0">
                <a:solidFill>
                  <a:srgbClr val="000000"/>
                </a:solidFill>
                <a:ea typeface="+mn-lt"/>
                <a:cs typeface="+mn-lt"/>
              </a:rPr>
              <a:t>Budget &lt;500 per week.</a:t>
            </a:r>
            <a:endParaRPr lang="en-US" sz="1400" dirty="0">
              <a:ea typeface="Calibri" panose="020F0502020204030204"/>
              <a:cs typeface="Calibri" panose="020F0502020204030204"/>
            </a:endParaRPr>
          </a:p>
        </p:txBody>
      </p:sp>
      <p:sp>
        <p:nvSpPr>
          <p:cNvPr id="40" name="TextBox 40"/>
          <p:cNvSpPr txBox="1"/>
          <p:nvPr/>
        </p:nvSpPr>
        <p:spPr>
          <a:xfrm>
            <a:off x="6284134" y="3898083"/>
            <a:ext cx="2633058" cy="228197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buFont typeface="Arial"/>
              <a:buChar char="•"/>
            </a:pPr>
            <a:r>
              <a:rPr lang="en-US" sz="1400">
                <a:solidFill>
                  <a:srgbClr val="000000"/>
                </a:solidFill>
                <a:ea typeface="+mn-lt"/>
                <a:cs typeface="+mn-lt"/>
              </a:rPr>
              <a:t>There might be fluctuations in rental price.</a:t>
            </a:r>
            <a:r>
              <a:rPr lang="en-US" altLang="zh-CN" sz="1400">
                <a:solidFill>
                  <a:srgbClr val="000000"/>
                </a:solidFill>
                <a:ea typeface="+mn-lt"/>
                <a:cs typeface="+mn-lt"/>
              </a:rPr>
              <a:t> </a:t>
            </a:r>
            <a:endParaRPr lang="zh-CN" altLang="en-US" sz="1400">
              <a:ea typeface="等线"/>
              <a:cs typeface="Calibri" panose="020F0502020204030204"/>
            </a:endParaRPr>
          </a:p>
          <a:p>
            <a:pPr marL="285750" indent="-285750">
              <a:buFont typeface="Arial"/>
              <a:buChar char="•"/>
            </a:pPr>
            <a:r>
              <a:rPr lang="en-US" sz="1400">
                <a:solidFill>
                  <a:srgbClr val="000000"/>
                </a:solidFill>
                <a:ea typeface="+mn-lt"/>
                <a:cs typeface="+mn-lt"/>
              </a:rPr>
              <a:t>We don’t consider those who go to campus on walk or using private transportation. </a:t>
            </a:r>
            <a:endParaRPr lang="en-US" sz="1400">
              <a:ea typeface="Calibri" panose="020F0502020204030204"/>
              <a:cs typeface="Calibri" panose="020F0502020204030204"/>
            </a:endParaRPr>
          </a:p>
          <a:p>
            <a:pPr marL="285750" indent="-285750">
              <a:lnSpc>
                <a:spcPts val="1866"/>
              </a:lnSpc>
              <a:buFont typeface="Arial"/>
              <a:buChar char="•"/>
            </a:pPr>
            <a:r>
              <a:rPr lang="en-US" sz="1400">
                <a:solidFill>
                  <a:srgbClr val="000000"/>
                </a:solidFill>
                <a:ea typeface="+mn-lt"/>
                <a:cs typeface="+mn-lt"/>
              </a:rPr>
              <a:t>Only include </a:t>
            </a:r>
            <a:r>
              <a:rPr lang="en-US" sz="1400" b="1">
                <a:solidFill>
                  <a:srgbClr val="000000"/>
                </a:solidFill>
                <a:ea typeface="+mn-lt"/>
                <a:cs typeface="+mn-lt"/>
              </a:rPr>
              <a:t>10 LGAs</a:t>
            </a:r>
            <a:r>
              <a:rPr lang="en-US" sz="1400">
                <a:solidFill>
                  <a:srgbClr val="000000"/>
                </a:solidFill>
                <a:ea typeface="+mn-lt"/>
                <a:cs typeface="+mn-lt"/>
              </a:rPr>
              <a:t>: recommendations from UNSW website and add Paramatta, Strathfield, and Burwood as it is popular among UNSW students.</a:t>
            </a:r>
            <a:endParaRPr lang="en-US" sz="1400">
              <a:ea typeface="Calibri" panose="020F0502020204030204"/>
              <a:cs typeface="Calibri" panose="020F0502020204030204"/>
            </a:endParaRPr>
          </a:p>
        </p:txBody>
      </p:sp>
      <p:sp>
        <p:nvSpPr>
          <p:cNvPr id="41" name="TextBox 41"/>
          <p:cNvSpPr txBox="1"/>
          <p:nvPr/>
        </p:nvSpPr>
        <p:spPr>
          <a:xfrm>
            <a:off x="9394603" y="3898083"/>
            <a:ext cx="2631251" cy="114832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buFont typeface="Arial"/>
              <a:buChar char="•"/>
            </a:pPr>
            <a:r>
              <a:rPr lang="en-US" sz="1400" dirty="0">
                <a:solidFill>
                  <a:srgbClr val="000000"/>
                </a:solidFill>
                <a:ea typeface="+mn-lt"/>
                <a:cs typeface="+mn-lt"/>
              </a:rPr>
              <a:t>Data scrapping with </a:t>
            </a:r>
            <a:r>
              <a:rPr lang="en-US" sz="1400" b="1" dirty="0">
                <a:solidFill>
                  <a:srgbClr val="000000"/>
                </a:solidFill>
                <a:ea typeface="+mn-lt"/>
                <a:cs typeface="+mn-lt"/>
              </a:rPr>
              <a:t>Python</a:t>
            </a:r>
            <a:r>
              <a:rPr lang="en-US" sz="1400" dirty="0">
                <a:solidFill>
                  <a:srgbClr val="000000"/>
                </a:solidFill>
                <a:ea typeface="+mn-lt"/>
                <a:cs typeface="+mn-lt"/>
              </a:rPr>
              <a:t> </a:t>
            </a:r>
            <a:endParaRPr lang="en-US" sz="1400" b="1" dirty="0">
              <a:solidFill>
                <a:srgbClr val="000000"/>
              </a:solidFill>
              <a:ea typeface="+mn-lt"/>
              <a:cs typeface="+mn-lt"/>
            </a:endParaRPr>
          </a:p>
          <a:p>
            <a:pPr marL="285750" indent="-285750">
              <a:buFont typeface="Arial"/>
              <a:buChar char="•"/>
            </a:pPr>
            <a:r>
              <a:rPr lang="en-US" sz="1400" b="1" dirty="0">
                <a:solidFill>
                  <a:srgbClr val="000000"/>
                </a:solidFill>
                <a:ea typeface="+mn-lt"/>
                <a:cs typeface="+mn-lt"/>
              </a:rPr>
              <a:t>Excel </a:t>
            </a:r>
            <a:r>
              <a:rPr lang="en-US" sz="1400" dirty="0">
                <a:solidFill>
                  <a:srgbClr val="000000"/>
                </a:solidFill>
                <a:ea typeface="+mn-lt"/>
                <a:cs typeface="+mn-lt"/>
              </a:rPr>
              <a:t>to combine</a:t>
            </a:r>
            <a:endParaRPr lang="en-US" altLang="zh-CN" sz="1400" dirty="0">
              <a:solidFill>
                <a:srgbClr val="000000"/>
              </a:solidFill>
              <a:ea typeface="+mn-lt"/>
              <a:cs typeface="+mn-lt"/>
            </a:endParaRPr>
          </a:p>
          <a:p>
            <a:pPr marL="285750" indent="-285750">
              <a:lnSpc>
                <a:spcPts val="1866"/>
              </a:lnSpc>
              <a:buFont typeface="Arial"/>
              <a:buChar char="•"/>
            </a:pPr>
            <a:r>
              <a:rPr lang="en-US" sz="1400" dirty="0">
                <a:solidFill>
                  <a:srgbClr val="000000"/>
                </a:solidFill>
                <a:ea typeface="+mn-lt"/>
                <a:cs typeface="+mn-lt"/>
              </a:rPr>
              <a:t>Data visualization with Python </a:t>
            </a:r>
            <a:r>
              <a:rPr lang="en-US" sz="1400" b="1" dirty="0">
                <a:solidFill>
                  <a:srgbClr val="000000"/>
                </a:solidFill>
                <a:ea typeface="+mn-lt"/>
                <a:cs typeface="+mn-lt"/>
              </a:rPr>
              <a:t>(Pandas, NumPy, Matplotlib, Seaborn)</a:t>
            </a:r>
            <a:endParaRPr lang="en-US" sz="1400" b="1" dirty="0">
              <a:ea typeface="Calibri" panose="020F0502020204030204"/>
              <a:cs typeface="Calibri" panose="020F0502020204030204"/>
            </a:endParaRPr>
          </a:p>
        </p:txBody>
      </p:sp>
      <p:sp>
        <p:nvSpPr>
          <p:cNvPr id="53" name="Freeform 6">
            <a:extLst>
              <a:ext uri="{FF2B5EF4-FFF2-40B4-BE49-F238E27FC236}">
                <a16:creationId xmlns:a16="http://schemas.microsoft.com/office/drawing/2014/main" id="{87D52F97-BFCE-851B-61AF-6D24AC919AFC}"/>
              </a:ext>
            </a:extLst>
          </p:cNvPr>
          <p:cNvSpPr>
            <a:spLocks noChangeAspect="1"/>
          </p:cNvSpPr>
          <p:nvPr/>
        </p:nvSpPr>
        <p:spPr>
          <a:xfrm>
            <a:off x="4830416" y="222143"/>
            <a:ext cx="2432014" cy="14445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1"/>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33" name="TextBox 33"/>
          <p:cNvSpPr txBox="1"/>
          <p:nvPr/>
        </p:nvSpPr>
        <p:spPr>
          <a:xfrm>
            <a:off x="4989585" y="757358"/>
            <a:ext cx="2110306" cy="37061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800"/>
              </a:lnSpc>
            </a:pPr>
            <a:r>
              <a:rPr lang="en-US" sz="2400" b="1">
                <a:solidFill>
                  <a:schemeClr val="bg1"/>
                </a:solidFill>
                <a:latin typeface="Archivo Black Bold"/>
              </a:rPr>
              <a:t>Methodology</a:t>
            </a:r>
            <a:endParaRPr lang="zh-CN" altLang="en-US" sz="2400" b="1">
              <a:solidFill>
                <a:schemeClr val="bg1"/>
              </a:solidFill>
              <a:ea typeface="等线"/>
              <a:cs typeface="Calibri"/>
            </a:endParaRPr>
          </a:p>
        </p:txBody>
      </p:sp>
      <p:pic>
        <p:nvPicPr>
          <p:cNvPr id="59" name="图片 58">
            <a:extLst>
              <a:ext uri="{FF2B5EF4-FFF2-40B4-BE49-F238E27FC236}">
                <a16:creationId xmlns:a16="http://schemas.microsoft.com/office/drawing/2014/main" id="{34760D7A-6A36-D732-942D-7334B8F5AF69}"/>
              </a:ext>
            </a:extLst>
          </p:cNvPr>
          <p:cNvPicPr>
            <a:picLocks/>
          </p:cNvPicPr>
          <p:nvPr/>
        </p:nvPicPr>
        <p:blipFill>
          <a:blip r:embed="rId5"/>
          <a:stretch>
            <a:fillRect/>
          </a:stretch>
        </p:blipFill>
        <p:spPr>
          <a:xfrm>
            <a:off x="1434869" y="1788980"/>
            <a:ext cx="9095600" cy="31057"/>
          </a:xfrm>
          <a:prstGeom prst="rect">
            <a:avLst/>
          </a:prstGeom>
        </p:spPr>
      </p:pic>
      <p:grpSp>
        <p:nvGrpSpPr>
          <p:cNvPr id="60" name="Group 17">
            <a:extLst>
              <a:ext uri="{FF2B5EF4-FFF2-40B4-BE49-F238E27FC236}">
                <a16:creationId xmlns:a16="http://schemas.microsoft.com/office/drawing/2014/main" id="{1F2CE646-4F44-B318-7A34-04AA7FD29857}"/>
              </a:ext>
            </a:extLst>
          </p:cNvPr>
          <p:cNvGrpSpPr/>
          <p:nvPr/>
        </p:nvGrpSpPr>
        <p:grpSpPr>
          <a:xfrm>
            <a:off x="4301005" y="2701178"/>
            <a:ext cx="634749" cy="604269"/>
            <a:chOff x="0" y="0"/>
            <a:chExt cx="812800" cy="812800"/>
          </a:xfrm>
        </p:grpSpPr>
        <p:sp>
          <p:nvSpPr>
            <p:cNvPr id="61" name="Freeform 18">
              <a:extLst>
                <a:ext uri="{FF2B5EF4-FFF2-40B4-BE49-F238E27FC236}">
                  <a16:creationId xmlns:a16="http://schemas.microsoft.com/office/drawing/2014/main" id="{C2C278BA-A591-489A-22E6-5AD4167027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62" name="TextBox 19">
              <a:extLst>
                <a:ext uri="{FF2B5EF4-FFF2-40B4-BE49-F238E27FC236}">
                  <a16:creationId xmlns:a16="http://schemas.microsoft.com/office/drawing/2014/main" id="{0C522547-0D7B-D9A6-428A-308303036D88}"/>
                </a:ext>
              </a:extLst>
            </p:cNvPr>
            <p:cNvSpPr txBox="1"/>
            <p:nvPr/>
          </p:nvSpPr>
          <p:spPr>
            <a:xfrm>
              <a:off x="76200" y="38100"/>
              <a:ext cx="660400" cy="698500"/>
            </a:xfrm>
            <a:prstGeom prst="rect">
              <a:avLst/>
            </a:prstGeom>
          </p:spPr>
          <p:txBody>
            <a:bodyPr lIns="37037" tIns="37037" rIns="37037" bIns="3703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30" name="Freeform 30"/>
          <p:cNvSpPr/>
          <p:nvPr/>
        </p:nvSpPr>
        <p:spPr>
          <a:xfrm>
            <a:off x="4470045" y="2874761"/>
            <a:ext cx="348523" cy="338385"/>
          </a:xfrm>
          <a:custGeom>
            <a:avLst/>
            <a:gdLst/>
            <a:ahLst/>
            <a:cxnLst/>
            <a:rect l="l" t="t" r="r" b="b"/>
            <a:pathLst>
              <a:path w="522785" h="507577">
                <a:moveTo>
                  <a:pt x="0" y="0"/>
                </a:moveTo>
                <a:lnTo>
                  <a:pt x="522785" y="0"/>
                </a:lnTo>
                <a:lnTo>
                  <a:pt x="522785" y="507577"/>
                </a:lnTo>
                <a:lnTo>
                  <a:pt x="0" y="507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grpSp>
        <p:nvGrpSpPr>
          <p:cNvPr id="63" name="Group 17">
            <a:extLst>
              <a:ext uri="{FF2B5EF4-FFF2-40B4-BE49-F238E27FC236}">
                <a16:creationId xmlns:a16="http://schemas.microsoft.com/office/drawing/2014/main" id="{B6FF3F11-DE8D-6192-3945-F382D4E7E72B}"/>
              </a:ext>
            </a:extLst>
          </p:cNvPr>
          <p:cNvGrpSpPr/>
          <p:nvPr/>
        </p:nvGrpSpPr>
        <p:grpSpPr>
          <a:xfrm>
            <a:off x="7288045" y="2711338"/>
            <a:ext cx="634749" cy="604269"/>
            <a:chOff x="0" y="0"/>
            <a:chExt cx="812800" cy="812800"/>
          </a:xfrm>
        </p:grpSpPr>
        <p:sp>
          <p:nvSpPr>
            <p:cNvPr id="64" name="Freeform 18">
              <a:extLst>
                <a:ext uri="{FF2B5EF4-FFF2-40B4-BE49-F238E27FC236}">
                  <a16:creationId xmlns:a16="http://schemas.microsoft.com/office/drawing/2014/main" id="{639BC537-39EB-E8FB-11F3-517E2CCC18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65" name="TextBox 19">
              <a:extLst>
                <a:ext uri="{FF2B5EF4-FFF2-40B4-BE49-F238E27FC236}">
                  <a16:creationId xmlns:a16="http://schemas.microsoft.com/office/drawing/2014/main" id="{47E29251-F933-12F0-D6BA-2D7042267CCF}"/>
                </a:ext>
              </a:extLst>
            </p:cNvPr>
            <p:cNvSpPr txBox="1"/>
            <p:nvPr/>
          </p:nvSpPr>
          <p:spPr>
            <a:xfrm>
              <a:off x="76200" y="38100"/>
              <a:ext cx="660400" cy="698500"/>
            </a:xfrm>
            <a:prstGeom prst="rect">
              <a:avLst/>
            </a:prstGeom>
          </p:spPr>
          <p:txBody>
            <a:bodyPr lIns="37037" tIns="37037" rIns="37037" bIns="3703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31" name="Freeform 31"/>
          <p:cNvSpPr/>
          <p:nvPr/>
        </p:nvSpPr>
        <p:spPr>
          <a:xfrm>
            <a:off x="7483650" y="2848974"/>
            <a:ext cx="375605" cy="308679"/>
          </a:xfrm>
          <a:custGeom>
            <a:avLst/>
            <a:gdLst/>
            <a:ahLst/>
            <a:cxnLst/>
            <a:rect l="l" t="t" r="r" b="b"/>
            <a:pathLst>
              <a:path w="563408" h="463019">
                <a:moveTo>
                  <a:pt x="0" y="0"/>
                </a:moveTo>
                <a:lnTo>
                  <a:pt x="563409" y="0"/>
                </a:lnTo>
                <a:lnTo>
                  <a:pt x="563409" y="463019"/>
                </a:lnTo>
                <a:lnTo>
                  <a:pt x="0" y="4630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grpSp>
        <p:nvGrpSpPr>
          <p:cNvPr id="66" name="Group 17">
            <a:extLst>
              <a:ext uri="{FF2B5EF4-FFF2-40B4-BE49-F238E27FC236}">
                <a16:creationId xmlns:a16="http://schemas.microsoft.com/office/drawing/2014/main" id="{C22CC9DF-063D-6C41-A9D9-656F0399683D}"/>
              </a:ext>
            </a:extLst>
          </p:cNvPr>
          <p:cNvGrpSpPr/>
          <p:nvPr/>
        </p:nvGrpSpPr>
        <p:grpSpPr>
          <a:xfrm>
            <a:off x="10203965" y="2711338"/>
            <a:ext cx="634749" cy="604269"/>
            <a:chOff x="0" y="0"/>
            <a:chExt cx="812800" cy="812800"/>
          </a:xfrm>
        </p:grpSpPr>
        <p:sp>
          <p:nvSpPr>
            <p:cNvPr id="67" name="Freeform 18">
              <a:extLst>
                <a:ext uri="{FF2B5EF4-FFF2-40B4-BE49-F238E27FC236}">
                  <a16:creationId xmlns:a16="http://schemas.microsoft.com/office/drawing/2014/main" id="{9C959F15-4085-5C17-B57A-6F5BB77A85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68" name="TextBox 19">
              <a:extLst>
                <a:ext uri="{FF2B5EF4-FFF2-40B4-BE49-F238E27FC236}">
                  <a16:creationId xmlns:a16="http://schemas.microsoft.com/office/drawing/2014/main" id="{C9675AC2-5E46-F343-C7A8-8D47DDABDD8A}"/>
                </a:ext>
              </a:extLst>
            </p:cNvPr>
            <p:cNvSpPr txBox="1"/>
            <p:nvPr/>
          </p:nvSpPr>
          <p:spPr>
            <a:xfrm>
              <a:off x="76200" y="38100"/>
              <a:ext cx="660400" cy="698500"/>
            </a:xfrm>
            <a:prstGeom prst="rect">
              <a:avLst/>
            </a:prstGeom>
          </p:spPr>
          <p:txBody>
            <a:bodyPr lIns="37037" tIns="37037" rIns="37037" bIns="3703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32" name="Freeform 32"/>
          <p:cNvSpPr/>
          <p:nvPr/>
        </p:nvSpPr>
        <p:spPr>
          <a:xfrm>
            <a:off x="10341531" y="2861822"/>
            <a:ext cx="348376" cy="343943"/>
          </a:xfrm>
          <a:custGeom>
            <a:avLst/>
            <a:gdLst/>
            <a:ahLst/>
            <a:cxnLst/>
            <a:rect l="l" t="t" r="r" b="b"/>
            <a:pathLst>
              <a:path w="522564" h="515914">
                <a:moveTo>
                  <a:pt x="0" y="0"/>
                </a:moveTo>
                <a:lnTo>
                  <a:pt x="522565" y="0"/>
                </a:lnTo>
                <a:lnTo>
                  <a:pt x="522565" y="515914"/>
                </a:lnTo>
                <a:lnTo>
                  <a:pt x="0" y="5159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69" name="矩形: 圆角 68">
            <a:extLst>
              <a:ext uri="{FF2B5EF4-FFF2-40B4-BE49-F238E27FC236}">
                <a16:creationId xmlns:a16="http://schemas.microsoft.com/office/drawing/2014/main" id="{4BC88FFF-D524-BAFF-6A79-2CD121FFABCE}"/>
              </a:ext>
            </a:extLst>
          </p:cNvPr>
          <p:cNvSpPr/>
          <p:nvPr/>
        </p:nvSpPr>
        <p:spPr>
          <a:xfrm>
            <a:off x="487954" y="3359242"/>
            <a:ext cx="2011680" cy="41656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35">
            <a:extLst>
              <a:ext uri="{FF2B5EF4-FFF2-40B4-BE49-F238E27FC236}">
                <a16:creationId xmlns:a16="http://schemas.microsoft.com/office/drawing/2014/main" id="{4E0624C9-6DAB-E1BE-FF10-66E762BA3E6F}"/>
              </a:ext>
            </a:extLst>
          </p:cNvPr>
          <p:cNvSpPr txBox="1"/>
          <p:nvPr/>
        </p:nvSpPr>
        <p:spPr>
          <a:xfrm>
            <a:off x="383268" y="3443253"/>
            <a:ext cx="2340591" cy="24538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5"/>
              </a:lnSpc>
            </a:pPr>
            <a:r>
              <a:rPr lang="en-US" sz="1850" b="1">
                <a:solidFill>
                  <a:srgbClr val="000000"/>
                </a:solidFill>
                <a:ea typeface="+mn-lt"/>
                <a:cs typeface="+mn-lt"/>
              </a:rPr>
              <a:t>Data Acquisition</a:t>
            </a:r>
            <a:endParaRPr lang="en-US" altLang="zh-CN" sz="1850" b="1" err="1">
              <a:ea typeface="Calibri"/>
              <a:cs typeface="Calibri"/>
            </a:endParaRPr>
          </a:p>
        </p:txBody>
      </p:sp>
      <p:sp>
        <p:nvSpPr>
          <p:cNvPr id="70" name="矩形: 圆角 69">
            <a:extLst>
              <a:ext uri="{FF2B5EF4-FFF2-40B4-BE49-F238E27FC236}">
                <a16:creationId xmlns:a16="http://schemas.microsoft.com/office/drawing/2014/main" id="{C845852C-3599-1FE9-31C3-2FB359C2C1CA}"/>
              </a:ext>
            </a:extLst>
          </p:cNvPr>
          <p:cNvSpPr/>
          <p:nvPr/>
        </p:nvSpPr>
        <p:spPr>
          <a:xfrm>
            <a:off x="3617234" y="3359242"/>
            <a:ext cx="2011680" cy="41656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5"/>
          <p:cNvSpPr txBox="1"/>
          <p:nvPr/>
        </p:nvSpPr>
        <p:spPr>
          <a:xfrm>
            <a:off x="3502388" y="3443254"/>
            <a:ext cx="2340591" cy="24538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5"/>
              </a:lnSpc>
            </a:pPr>
            <a:r>
              <a:rPr lang="en-US" sz="1850" b="1">
                <a:solidFill>
                  <a:srgbClr val="000000"/>
                </a:solidFill>
                <a:ea typeface="+mn-lt"/>
                <a:cs typeface="+mn-lt"/>
              </a:rPr>
              <a:t>Data Assumption</a:t>
            </a:r>
            <a:r>
              <a:rPr lang="en-US" altLang="zh-CN" sz="1850" b="1">
                <a:solidFill>
                  <a:srgbClr val="000000"/>
                </a:solidFill>
                <a:ea typeface="+mn-lt"/>
                <a:cs typeface="+mn-lt"/>
              </a:rPr>
              <a:t> </a:t>
            </a:r>
            <a:endParaRPr lang="zh-CN" altLang="en-US" b="1">
              <a:ea typeface="等线"/>
              <a:cs typeface="Calibri"/>
            </a:endParaRPr>
          </a:p>
        </p:txBody>
      </p:sp>
      <p:sp>
        <p:nvSpPr>
          <p:cNvPr id="71" name="矩形: 圆角 70">
            <a:extLst>
              <a:ext uri="{FF2B5EF4-FFF2-40B4-BE49-F238E27FC236}">
                <a16:creationId xmlns:a16="http://schemas.microsoft.com/office/drawing/2014/main" id="{F1D3A4D6-0B07-BBA9-5CC9-2400092F140D}"/>
              </a:ext>
            </a:extLst>
          </p:cNvPr>
          <p:cNvSpPr/>
          <p:nvPr/>
        </p:nvSpPr>
        <p:spPr>
          <a:xfrm>
            <a:off x="6665234" y="3359242"/>
            <a:ext cx="2011680" cy="41656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7"/>
          <p:cNvSpPr txBox="1"/>
          <p:nvPr/>
        </p:nvSpPr>
        <p:spPr>
          <a:xfrm>
            <a:off x="6676208" y="3433094"/>
            <a:ext cx="2071771" cy="24538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5"/>
              </a:lnSpc>
            </a:pPr>
            <a:r>
              <a:rPr lang="en-US" sz="1850" b="1">
                <a:solidFill>
                  <a:srgbClr val="000000"/>
                </a:solidFill>
                <a:ea typeface="+mn-lt"/>
                <a:cs typeface="+mn-lt"/>
              </a:rPr>
              <a:t>Data Limitation</a:t>
            </a:r>
            <a:endParaRPr lang="en-US" altLang="zh-CN" sz="1850" b="1">
              <a:ea typeface="Calibri"/>
              <a:cs typeface="Calibri"/>
            </a:endParaRPr>
          </a:p>
        </p:txBody>
      </p:sp>
      <p:sp>
        <p:nvSpPr>
          <p:cNvPr id="72" name="矩形: 圆角 71">
            <a:extLst>
              <a:ext uri="{FF2B5EF4-FFF2-40B4-BE49-F238E27FC236}">
                <a16:creationId xmlns:a16="http://schemas.microsoft.com/office/drawing/2014/main" id="{815FC039-C83B-2D07-8533-E67A489973AB}"/>
              </a:ext>
            </a:extLst>
          </p:cNvPr>
          <p:cNvSpPr/>
          <p:nvPr/>
        </p:nvSpPr>
        <p:spPr>
          <a:xfrm>
            <a:off x="9520194" y="3359242"/>
            <a:ext cx="2011680" cy="41656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6"/>
          <p:cNvSpPr txBox="1"/>
          <p:nvPr/>
        </p:nvSpPr>
        <p:spPr>
          <a:xfrm>
            <a:off x="9522577" y="3443254"/>
            <a:ext cx="2071771" cy="24538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5"/>
              </a:lnSpc>
            </a:pPr>
            <a:r>
              <a:rPr lang="en-US" sz="1850" b="1">
                <a:latin typeface="Calibri"/>
                <a:ea typeface="Calibri"/>
                <a:cs typeface="Calibri"/>
              </a:rPr>
              <a:t>Tools Used</a:t>
            </a:r>
            <a:endParaRPr lang="zh-CN" altLang="en-US" sz="1850" b="1">
              <a:latin typeface="Calibri"/>
              <a:ea typeface="等线"/>
              <a:cs typeface="Calibri"/>
            </a:endParaRPr>
          </a:p>
        </p:txBody>
      </p:sp>
    </p:spTree>
    <p:extLst>
      <p:ext uri="{BB962C8B-B14F-4D97-AF65-F5344CB8AC3E}">
        <p14:creationId xmlns:p14="http://schemas.microsoft.com/office/powerpoint/2010/main" val="423370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phone&#10;&#10;Description automatically generated">
            <a:extLst>
              <a:ext uri="{FF2B5EF4-FFF2-40B4-BE49-F238E27FC236}">
                <a16:creationId xmlns:a16="http://schemas.microsoft.com/office/drawing/2014/main" id="{7C1420FB-33DF-1EBA-B846-4B6D7B213297}"/>
              </a:ext>
            </a:extLst>
          </p:cNvPr>
          <p:cNvPicPr>
            <a:picLocks noChangeAspect="1"/>
          </p:cNvPicPr>
          <p:nvPr/>
        </p:nvPicPr>
        <p:blipFill>
          <a:blip r:embed="rId3"/>
          <a:stretch>
            <a:fillRect/>
          </a:stretch>
        </p:blipFill>
        <p:spPr>
          <a:xfrm>
            <a:off x="631031" y="1858014"/>
            <a:ext cx="11174015" cy="3403908"/>
          </a:xfrm>
          <a:prstGeom prst="rect">
            <a:avLst/>
          </a:prstGeom>
        </p:spPr>
      </p:pic>
      <p:sp>
        <p:nvSpPr>
          <p:cNvPr id="3" name="TextBox 4">
            <a:extLst>
              <a:ext uri="{FF2B5EF4-FFF2-40B4-BE49-F238E27FC236}">
                <a16:creationId xmlns:a16="http://schemas.microsoft.com/office/drawing/2014/main" id="{9022B0EB-AA87-4125-85B5-84966EF155E4}"/>
              </a:ext>
            </a:extLst>
          </p:cNvPr>
          <p:cNvSpPr txBox="1"/>
          <p:nvPr/>
        </p:nvSpPr>
        <p:spPr>
          <a:xfrm>
            <a:off x="746760" y="697113"/>
            <a:ext cx="10909086" cy="604524"/>
          </a:xfrm>
          <a:prstGeom prst="rect">
            <a:avLst/>
          </a:prstGeom>
          <a:solidFill>
            <a:schemeClr val="accent4">
              <a:lumMod val="20000"/>
              <a:lumOff val="80000"/>
            </a:schemeClr>
          </a:solidFill>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334"/>
              </a:lnSpc>
            </a:pPr>
            <a:r>
              <a:rPr lang="en-US" sz="2800" b="1" dirty="0">
                <a:solidFill>
                  <a:srgbClr val="000000"/>
                </a:solidFill>
                <a:latin typeface="Calibri"/>
                <a:ea typeface="Calibri"/>
                <a:cs typeface="Calibri"/>
              </a:rPr>
              <a:t>Transport Cost provided from Opal Website</a:t>
            </a:r>
          </a:p>
        </p:txBody>
      </p:sp>
    </p:spTree>
    <p:extLst>
      <p:ext uri="{BB962C8B-B14F-4D97-AF65-F5344CB8AC3E}">
        <p14:creationId xmlns:p14="http://schemas.microsoft.com/office/powerpoint/2010/main" val="327179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145BAFBC-75F2-28D9-A37B-7AEB5D3945DC}"/>
              </a:ext>
            </a:extLst>
          </p:cNvPr>
          <p:cNvGrpSpPr/>
          <p:nvPr/>
        </p:nvGrpSpPr>
        <p:grpSpPr>
          <a:xfrm>
            <a:off x="-10160" y="-429925"/>
            <a:ext cx="433396" cy="7290332"/>
            <a:chOff x="0" y="-38100"/>
            <a:chExt cx="121020" cy="1025764"/>
          </a:xfrm>
        </p:grpSpPr>
        <p:sp>
          <p:nvSpPr>
            <p:cNvPr id="5" name="Freeform 5">
              <a:extLst>
                <a:ext uri="{FF2B5EF4-FFF2-40B4-BE49-F238E27FC236}">
                  <a16:creationId xmlns:a16="http://schemas.microsoft.com/office/drawing/2014/main" id="{AD6DEEBC-1EDC-60FC-08A2-2162CC6B2453}"/>
                </a:ext>
              </a:extLst>
            </p:cNvPr>
            <p:cNvSpPr/>
            <p:nvPr/>
          </p:nvSpPr>
          <p:spPr>
            <a:xfrm>
              <a:off x="0" y="0"/>
              <a:ext cx="121020" cy="987664"/>
            </a:xfrm>
            <a:custGeom>
              <a:avLst/>
              <a:gdLst/>
              <a:ahLst/>
              <a:cxnLst/>
              <a:rect l="l" t="t" r="r" b="b"/>
              <a:pathLst>
                <a:path w="121020" h="987664">
                  <a:moveTo>
                    <a:pt x="0" y="0"/>
                  </a:moveTo>
                  <a:lnTo>
                    <a:pt x="121020" y="0"/>
                  </a:lnTo>
                  <a:lnTo>
                    <a:pt x="121020" y="987664"/>
                  </a:lnTo>
                  <a:lnTo>
                    <a:pt x="0" y="987664"/>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6" name="TextBox 6">
              <a:extLst>
                <a:ext uri="{FF2B5EF4-FFF2-40B4-BE49-F238E27FC236}">
                  <a16:creationId xmlns:a16="http://schemas.microsoft.com/office/drawing/2014/main" id="{C350A769-8551-A8CD-942A-99588C81D59C}"/>
                </a:ext>
              </a:extLst>
            </p:cNvPr>
            <p:cNvSpPr txBox="1"/>
            <p:nvPr/>
          </p:nvSpPr>
          <p:spPr>
            <a:xfrm>
              <a:off x="0" y="-38100"/>
              <a:ext cx="121020" cy="102576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7" name="Title 1">
            <a:extLst>
              <a:ext uri="{FF2B5EF4-FFF2-40B4-BE49-F238E27FC236}">
                <a16:creationId xmlns:a16="http://schemas.microsoft.com/office/drawing/2014/main" id="{4738342F-8878-1DB2-760D-37B0B55E27BF}"/>
              </a:ext>
            </a:extLst>
          </p:cNvPr>
          <p:cNvSpPr txBox="1">
            <a:spLocks/>
          </p:cNvSpPr>
          <p:nvPr/>
        </p:nvSpPr>
        <p:spPr>
          <a:xfrm>
            <a:off x="838200" y="532599"/>
            <a:ext cx="10515600" cy="33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Flow Chart</a:t>
            </a:r>
          </a:p>
        </p:txBody>
      </p:sp>
      <p:pic>
        <p:nvPicPr>
          <p:cNvPr id="10" name="Picture 9">
            <a:extLst>
              <a:ext uri="{FF2B5EF4-FFF2-40B4-BE49-F238E27FC236}">
                <a16:creationId xmlns:a16="http://schemas.microsoft.com/office/drawing/2014/main" id="{5E054577-F4A4-838B-750D-ED89C50ED1BA}"/>
              </a:ext>
            </a:extLst>
          </p:cNvPr>
          <p:cNvPicPr>
            <a:picLocks noChangeAspect="1"/>
          </p:cNvPicPr>
          <p:nvPr/>
        </p:nvPicPr>
        <p:blipFill>
          <a:blip r:embed="rId2"/>
          <a:stretch>
            <a:fillRect/>
          </a:stretch>
        </p:blipFill>
        <p:spPr>
          <a:xfrm>
            <a:off x="4987607" y="357822"/>
            <a:ext cx="5731510" cy="6142355"/>
          </a:xfrm>
          <a:prstGeom prst="rect">
            <a:avLst/>
          </a:prstGeom>
        </p:spPr>
      </p:pic>
      <p:sp>
        <p:nvSpPr>
          <p:cNvPr id="11" name="TextBox 11">
            <a:extLst>
              <a:ext uri="{FF2B5EF4-FFF2-40B4-BE49-F238E27FC236}">
                <a16:creationId xmlns:a16="http://schemas.microsoft.com/office/drawing/2014/main" id="{D7164449-0306-D3B9-4D1A-C84FAEE39CB2}"/>
              </a:ext>
            </a:extLst>
          </p:cNvPr>
          <p:cNvSpPr txBox="1"/>
          <p:nvPr/>
        </p:nvSpPr>
        <p:spPr>
          <a:xfrm>
            <a:off x="839470" y="4147995"/>
            <a:ext cx="3919891" cy="203453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AU" sz="1800" b="1" dirty="0">
                <a:solidFill>
                  <a:srgbClr val="000000"/>
                </a:solidFill>
                <a:latin typeface="Aileron"/>
              </a:rPr>
              <a:t>Iterations:</a:t>
            </a:r>
          </a:p>
          <a:p>
            <a:pPr marL="285750" indent="-285750">
              <a:lnSpc>
                <a:spcPct val="150000"/>
              </a:lnSpc>
              <a:buFont typeface="Arial" panose="020B0604020202020204" pitchFamily="34" charset="0"/>
              <a:buChar char="•"/>
            </a:pPr>
            <a:r>
              <a:rPr lang="en-AU" sz="1800" dirty="0">
                <a:solidFill>
                  <a:srgbClr val="000000"/>
                </a:solidFill>
                <a:latin typeface="Aileron"/>
              </a:rPr>
              <a:t>Cleaning missing values and row with missing values</a:t>
            </a:r>
          </a:p>
          <a:p>
            <a:pPr marL="285750" indent="-285750">
              <a:lnSpc>
                <a:spcPct val="150000"/>
              </a:lnSpc>
              <a:buFont typeface="Arial" panose="020B0604020202020204" pitchFamily="34" charset="0"/>
              <a:buChar char="•"/>
            </a:pPr>
            <a:r>
              <a:rPr lang="en-AU" sz="1800" dirty="0">
                <a:solidFill>
                  <a:srgbClr val="000000"/>
                </a:solidFill>
                <a:latin typeface="Aileron"/>
              </a:rPr>
              <a:t>Visualisation that provide clear insight and meaningful recommendations</a:t>
            </a:r>
            <a:endParaRPr lang="en-US" sz="1800" dirty="0">
              <a:solidFill>
                <a:srgbClr val="000000"/>
              </a:solidFill>
              <a:latin typeface="Aileron"/>
            </a:endParaRPr>
          </a:p>
        </p:txBody>
      </p:sp>
    </p:spTree>
    <p:extLst>
      <p:ext uri="{BB962C8B-B14F-4D97-AF65-F5344CB8AC3E}">
        <p14:creationId xmlns:p14="http://schemas.microsoft.com/office/powerpoint/2010/main" val="2538833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16160" y="-3846"/>
            <a:ext cx="2275980" cy="6882166"/>
            <a:chOff x="0" y="0"/>
            <a:chExt cx="362431" cy="1095927"/>
          </a:xfrm>
        </p:grpSpPr>
        <p:sp>
          <p:nvSpPr>
            <p:cNvPr id="3" name="Freeform 3"/>
            <p:cNvSpPr/>
            <p:nvPr/>
          </p:nvSpPr>
          <p:spPr>
            <a:xfrm>
              <a:off x="0" y="0"/>
              <a:ext cx="362431" cy="1095927"/>
            </a:xfrm>
            <a:custGeom>
              <a:avLst/>
              <a:gdLst/>
              <a:ahLst/>
              <a:cxnLst/>
              <a:rect l="l" t="t" r="r" b="b"/>
              <a:pathLst>
                <a:path w="362431" h="1095927">
                  <a:moveTo>
                    <a:pt x="0" y="0"/>
                  </a:moveTo>
                  <a:lnTo>
                    <a:pt x="362431" y="0"/>
                  </a:lnTo>
                  <a:lnTo>
                    <a:pt x="362431" y="1095927"/>
                  </a:lnTo>
                  <a:lnTo>
                    <a:pt x="0" y="1095927"/>
                  </a:lnTo>
                  <a:close/>
                </a:path>
              </a:pathLst>
            </a:custGeom>
            <a:solidFill>
              <a:srgbClr val="FFCE0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sp>
          <p:nvSpPr>
            <p:cNvPr id="4" name="TextBox 4"/>
            <p:cNvSpPr txBox="1"/>
            <p:nvPr/>
          </p:nvSpPr>
          <p:spPr>
            <a:xfrm>
              <a:off x="0" y="-38100"/>
              <a:ext cx="362431" cy="1134027"/>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73"/>
                </a:lnSpc>
              </a:pPr>
              <a:endParaRPr sz="800"/>
            </a:p>
          </p:txBody>
        </p:sp>
      </p:grpSp>
      <p:sp>
        <p:nvSpPr>
          <p:cNvPr id="12" name="AutoShape 12"/>
          <p:cNvSpPr/>
          <p:nvPr/>
        </p:nvSpPr>
        <p:spPr>
          <a:xfrm flipV="1">
            <a:off x="703954" y="3708145"/>
            <a:ext cx="3329281" cy="10160"/>
          </a:xfrm>
          <a:prstGeom prst="line">
            <a:avLst/>
          </a:prstGeom>
          <a:ln w="19050" cap="flat">
            <a:solidFill>
              <a:srgbClr val="000000"/>
            </a:solidFill>
            <a:prstDash val="solid"/>
            <a:headEnd type="none" w="sm" len="sm"/>
            <a:tailEnd type="none" w="sm" len="sm"/>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zh-CN" altLang="en-US" sz="800"/>
          </a:p>
        </p:txBody>
      </p:sp>
      <p:grpSp>
        <p:nvGrpSpPr>
          <p:cNvPr id="15" name="Group 7">
            <a:extLst>
              <a:ext uri="{FF2B5EF4-FFF2-40B4-BE49-F238E27FC236}">
                <a16:creationId xmlns:a16="http://schemas.microsoft.com/office/drawing/2014/main" id="{6A79A9BE-5EE1-9A69-3593-80C15884AA9D}"/>
              </a:ext>
            </a:extLst>
          </p:cNvPr>
          <p:cNvGrpSpPr/>
          <p:nvPr/>
        </p:nvGrpSpPr>
        <p:grpSpPr>
          <a:xfrm>
            <a:off x="6974840" y="984376"/>
            <a:ext cx="4439002" cy="4909569"/>
            <a:chOff x="0" y="0"/>
            <a:chExt cx="8878004" cy="9819138"/>
          </a:xfrm>
        </p:grpSpPr>
        <p:pic>
          <p:nvPicPr>
            <p:cNvPr id="14" name="Picture 8" descr="图片包含 建筑, 窗户, 旧, 小&#10;&#10;已自动生成说明">
              <a:extLst>
                <a:ext uri="{FF2B5EF4-FFF2-40B4-BE49-F238E27FC236}">
                  <a16:creationId xmlns:a16="http://schemas.microsoft.com/office/drawing/2014/main" id="{C9733632-82D4-0FDA-B0E4-A0D37E2DE46F}"/>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0" y="0"/>
              <a:ext cx="8878004" cy="9819138"/>
            </a:xfrm>
            <a:prstGeom prst="rect">
              <a:avLst/>
            </a:prstGeom>
          </p:spPr>
        </p:pic>
      </p:grpSp>
      <p:sp>
        <p:nvSpPr>
          <p:cNvPr id="17" name="TextBox 3">
            <a:extLst>
              <a:ext uri="{FF2B5EF4-FFF2-40B4-BE49-F238E27FC236}">
                <a16:creationId xmlns:a16="http://schemas.microsoft.com/office/drawing/2014/main" id="{2D9D22AD-BC11-4E02-FF9B-1AA0DDCEC2D0}"/>
              </a:ext>
            </a:extLst>
          </p:cNvPr>
          <p:cNvSpPr txBox="1"/>
          <p:nvPr/>
        </p:nvSpPr>
        <p:spPr>
          <a:xfrm>
            <a:off x="559435" y="2533382"/>
            <a:ext cx="5998840" cy="894575"/>
          </a:xfrm>
          <a:prstGeom prst="rect">
            <a:avLst/>
          </a:prstGeom>
          <a:noFill/>
        </p:spPr>
        <p:txBody>
          <a:bodyPr vert="horz" lIns="91440" tIns="45720" rIns="91440" bIns="45720" rtlCol="0" anchor="b">
            <a:normAutofit/>
          </a:bodyPr>
          <a:lstStyle/>
          <a:p>
            <a:pPr defTabSz="914400">
              <a:lnSpc>
                <a:spcPct val="90000"/>
              </a:lnSpc>
              <a:spcBef>
                <a:spcPct val="0"/>
              </a:spcBef>
              <a:spcAft>
                <a:spcPts val="600"/>
              </a:spcAft>
            </a:pPr>
            <a:r>
              <a:rPr lang="en-US" sz="5200" dirty="0">
                <a:latin typeface="+mj-lt"/>
                <a:ea typeface="+mj-ea"/>
                <a:cs typeface="+mj-cs"/>
              </a:rPr>
              <a:t>Data Analysis</a:t>
            </a:r>
          </a:p>
        </p:txBody>
      </p:sp>
      <p:sp>
        <p:nvSpPr>
          <p:cNvPr id="19" name="TextBox 17">
            <a:extLst>
              <a:ext uri="{FF2B5EF4-FFF2-40B4-BE49-F238E27FC236}">
                <a16:creationId xmlns:a16="http://schemas.microsoft.com/office/drawing/2014/main" id="{9ABB857E-6B17-C3B2-C2FD-5349ECF6ACA9}"/>
              </a:ext>
            </a:extLst>
          </p:cNvPr>
          <p:cNvSpPr txBox="1"/>
          <p:nvPr/>
        </p:nvSpPr>
        <p:spPr>
          <a:xfrm>
            <a:off x="6750169" y="515664"/>
            <a:ext cx="5063440" cy="16953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r">
              <a:lnSpc>
                <a:spcPts val="1200"/>
              </a:lnSpc>
            </a:pPr>
            <a:r>
              <a:rPr lang="en-US" sz="1600" spc="239">
                <a:solidFill>
                  <a:srgbClr val="737373"/>
                </a:solidFill>
                <a:latin typeface="Blacker Sans Text"/>
              </a:rPr>
              <a:t>GROUP 1</a:t>
            </a:r>
            <a:endParaRPr lang="zh-CN" altLang="en-US" sz="1600">
              <a:ea typeface="等线"/>
              <a:cs typeface="Calibri"/>
            </a:endParaRPr>
          </a:p>
        </p:txBody>
      </p:sp>
      <p:sp>
        <p:nvSpPr>
          <p:cNvPr id="21" name="Rectangle 12">
            <a:extLst>
              <a:ext uri="{FF2B5EF4-FFF2-40B4-BE49-F238E27FC236}">
                <a16:creationId xmlns:a16="http://schemas.microsoft.com/office/drawing/2014/main" id="{18200275-E0AB-4320-0800-F787730D08AB}"/>
              </a:ext>
            </a:extLst>
          </p:cNvPr>
          <p:cNvSpPr/>
          <p:nvPr/>
        </p:nvSpPr>
        <p:spPr>
          <a:xfrm>
            <a:off x="6109808" y="-10160"/>
            <a:ext cx="6590192" cy="6874900"/>
          </a:xfrm>
          <a:prstGeom prst="rect">
            <a:avLst/>
          </a:prstGeom>
          <a:solidFill>
            <a:schemeClr val="tx1">
              <a:lumMod val="50000"/>
              <a:lumOff val="50000"/>
              <a:alpha val="1411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19969"/>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4016</TotalTime>
  <Words>2361</Words>
  <Application>Microsoft Macintosh PowerPoint</Application>
  <PresentationFormat>Widescreen</PresentationFormat>
  <Paragraphs>269</Paragraphs>
  <Slides>30</Slides>
  <Notes>17</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等线</vt:lpstr>
      <vt:lpstr>Aileron</vt:lpstr>
      <vt:lpstr>Aptos</vt:lpstr>
      <vt:lpstr>Aptos Narrow</vt:lpstr>
      <vt:lpstr>Archivo Black Bold</vt:lpstr>
      <vt:lpstr>Arial</vt:lpstr>
      <vt:lpstr>Blacker Sans Text</vt:lpstr>
      <vt:lpstr>Calibri</vt:lpstr>
      <vt:lpstr>Calibri Light</vt:lpstr>
      <vt:lpstr>Söhne</vt:lpstr>
      <vt:lpstr>Times New Roman</vt:lpstr>
      <vt:lpstr>Wingdings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Description of Main Variable Consideration</vt:lpstr>
      <vt:lpstr>PowerPoint Presentation</vt:lpstr>
      <vt:lpstr>Which LGAs has most stable rental price?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Time!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Dyah Hapsari Fajarini</dc:creator>
  <cp:lastModifiedBy>Hima Rohini Mallina</cp:lastModifiedBy>
  <cp:revision>4</cp:revision>
  <dcterms:created xsi:type="dcterms:W3CDTF">2024-04-08T09:58:41Z</dcterms:created>
  <dcterms:modified xsi:type="dcterms:W3CDTF">2025-03-28T09:53:24Z</dcterms:modified>
</cp:coreProperties>
</file>